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92"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5" r:id="rId31"/>
    <p:sldId id="283" r:id="rId32"/>
    <p:sldId id="286" r:id="rId33"/>
    <p:sldId id="287" r:id="rId34"/>
    <p:sldId id="288" r:id="rId35"/>
    <p:sldId id="289" r:id="rId36"/>
    <p:sldId id="291" r:id="rId37"/>
    <p:sldId id="29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showGuides="1">
      <p:cViewPr varScale="1">
        <p:scale>
          <a:sx n="72" d="100"/>
          <a:sy n="72" d="100"/>
        </p:scale>
        <p:origin x="648" y="54"/>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2/3/2021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8794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8449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7540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83567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8776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378511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61213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38521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7173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1207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9747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5438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0884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48399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556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5125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8287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3E8B1C-86EF-43CF-8304-249481088644}" type="datetimeFigureOut">
              <a:rPr lang="en-US" smtClean="0"/>
              <a:pPr/>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35489853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34FCC-F0ED-4415-8707-3A30CB18CF54}"/>
              </a:ext>
            </a:extLst>
          </p:cNvPr>
          <p:cNvPicPr>
            <a:picLocks noChangeAspect="1"/>
          </p:cNvPicPr>
          <p:nvPr/>
        </p:nvPicPr>
        <p:blipFill rotWithShape="1">
          <a:blip r:embed="rId2"/>
          <a:srcRect l="272" r="10839"/>
          <a:stretch/>
        </p:blipFill>
        <p:spPr>
          <a:xfrm>
            <a:off x="0" y="11"/>
            <a:ext cx="12192000" cy="6857989"/>
          </a:xfrm>
          <a:prstGeom prst="rect">
            <a:avLst/>
          </a:prstGeom>
        </p:spPr>
      </p:pic>
      <p:sp>
        <p:nvSpPr>
          <p:cNvPr id="2" name="Title 1">
            <a:extLst>
              <a:ext uri="{FF2B5EF4-FFF2-40B4-BE49-F238E27FC236}">
                <a16:creationId xmlns:a16="http://schemas.microsoft.com/office/drawing/2014/main" id="{E46132E3-6224-4911-9F29-DDEEEAD288C0}"/>
              </a:ext>
            </a:extLst>
          </p:cNvPr>
          <p:cNvSpPr>
            <a:spLocks noGrp="1"/>
          </p:cNvSpPr>
          <p:nvPr>
            <p:ph type="ctrTitle"/>
          </p:nvPr>
        </p:nvSpPr>
        <p:spPr>
          <a:xfrm>
            <a:off x="-92765" y="3097435"/>
            <a:ext cx="10324787" cy="663129"/>
          </a:xfrm>
        </p:spPr>
        <p:txBody>
          <a:bodyPr anchor="ctr">
            <a:normAutofit fontScale="90000"/>
          </a:bodyPr>
          <a:lstStyle/>
          <a:p>
            <a:pPr algn="r"/>
            <a:endParaRPr lang="en-US" dirty="0">
              <a:solidFill>
                <a:srgbClr val="FFFFFF"/>
              </a:solidFill>
            </a:endParaRPr>
          </a:p>
          <a:p>
            <a:r>
              <a:rPr lang="en-US" sz="4900" dirty="0">
                <a:solidFill>
                  <a:schemeClr val="bg1"/>
                </a:solidFill>
              </a:rPr>
              <a:t>Craft n’ Creations- </a:t>
            </a:r>
            <a:r>
              <a:rPr lang="en-US" sz="3100" dirty="0">
                <a:solidFill>
                  <a:schemeClr val="bg1"/>
                </a:solidFill>
                <a:latin typeface="Agency FB" panose="020B0503020202020204" pitchFamily="34" charset="0"/>
              </a:rPr>
              <a:t>Craftiness is Happiness</a:t>
            </a:r>
            <a:br>
              <a:rPr lang="en-US" sz="3600" dirty="0">
                <a:solidFill>
                  <a:schemeClr val="bg1"/>
                </a:solidFill>
              </a:rPr>
            </a:br>
            <a:br>
              <a:rPr lang="en-US" sz="3600" dirty="0">
                <a:solidFill>
                  <a:schemeClr val="bg1"/>
                </a:solidFill>
              </a:rPr>
            </a:br>
            <a:endParaRPr lang="en-US" sz="3600" dirty="0">
              <a:solidFill>
                <a:schemeClr val="bg1"/>
              </a:solidFill>
            </a:endParaRPr>
          </a:p>
        </p:txBody>
      </p:sp>
      <p:sp>
        <p:nvSpPr>
          <p:cNvPr id="7" name="TextBox 6">
            <a:extLst>
              <a:ext uri="{FF2B5EF4-FFF2-40B4-BE49-F238E27FC236}">
                <a16:creationId xmlns:a16="http://schemas.microsoft.com/office/drawing/2014/main" id="{7BC53380-A81E-4874-94AA-B9B96174BA83}"/>
              </a:ext>
            </a:extLst>
          </p:cNvPr>
          <p:cNvSpPr txBox="1"/>
          <p:nvPr/>
        </p:nvSpPr>
        <p:spPr>
          <a:xfrm>
            <a:off x="9607826" y="5645428"/>
            <a:ext cx="3790121" cy="923330"/>
          </a:xfrm>
          <a:prstGeom prst="rect">
            <a:avLst/>
          </a:prstGeom>
          <a:noFill/>
        </p:spPr>
        <p:txBody>
          <a:bodyPr wrap="square" rtlCol="0">
            <a:spAutoFit/>
          </a:bodyPr>
          <a:lstStyle/>
          <a:p>
            <a:r>
              <a:rPr lang="en-US" dirty="0">
                <a:solidFill>
                  <a:schemeClr val="bg1"/>
                </a:solidFill>
              </a:rPr>
              <a:t>CMS Final Presentation</a:t>
            </a:r>
          </a:p>
          <a:p>
            <a:r>
              <a:rPr lang="en-US" dirty="0">
                <a:solidFill>
                  <a:schemeClr val="bg1"/>
                </a:solidFill>
              </a:rPr>
              <a:t>By Fardina Kabir</a:t>
            </a:r>
          </a:p>
          <a:p>
            <a:r>
              <a:rPr lang="en-US" dirty="0">
                <a:solidFill>
                  <a:schemeClr val="bg1"/>
                </a:solidFill>
              </a:rPr>
              <a:t>1910080005</a:t>
            </a:r>
          </a:p>
        </p:txBody>
      </p:sp>
    </p:spTree>
    <p:extLst>
      <p:ext uri="{BB962C8B-B14F-4D97-AF65-F5344CB8AC3E}">
        <p14:creationId xmlns:p14="http://schemas.microsoft.com/office/powerpoint/2010/main" val="314668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8D10-CB76-4688-BD9E-DF1767491FBB}"/>
              </a:ext>
            </a:extLst>
          </p:cNvPr>
          <p:cNvSpPr>
            <a:spLocks noGrp="1"/>
          </p:cNvSpPr>
          <p:nvPr>
            <p:ph type="title"/>
          </p:nvPr>
        </p:nvSpPr>
        <p:spPr>
          <a:xfrm>
            <a:off x="1086643" y="1"/>
            <a:ext cx="10018713" cy="1205948"/>
          </a:xfrm>
        </p:spPr>
        <p:txBody>
          <a:bodyPr/>
          <a:lstStyle/>
          <a:p>
            <a:r>
              <a:rPr lang="en-US" u="sng" dirty="0"/>
              <a:t>Application of Twenty-Nineteen Theme </a:t>
            </a:r>
          </a:p>
        </p:txBody>
      </p:sp>
      <p:pic>
        <p:nvPicPr>
          <p:cNvPr id="4" name="Picture 3">
            <a:extLst>
              <a:ext uri="{FF2B5EF4-FFF2-40B4-BE49-F238E27FC236}">
                <a16:creationId xmlns:a16="http://schemas.microsoft.com/office/drawing/2014/main" id="{8A7730C2-05B9-40AB-AC79-7E648F681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90" y="1406404"/>
            <a:ext cx="8428383" cy="4738652"/>
          </a:xfrm>
          <a:prstGeom prst="rect">
            <a:avLst/>
          </a:prstGeom>
        </p:spPr>
      </p:pic>
    </p:spTree>
    <p:extLst>
      <p:ext uri="{BB962C8B-B14F-4D97-AF65-F5344CB8AC3E}">
        <p14:creationId xmlns:p14="http://schemas.microsoft.com/office/powerpoint/2010/main" val="337413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D359-56AB-47A9-A592-7C723C3378FA}"/>
              </a:ext>
            </a:extLst>
          </p:cNvPr>
          <p:cNvSpPr>
            <a:spLocks noGrp="1"/>
          </p:cNvSpPr>
          <p:nvPr>
            <p:ph type="title"/>
          </p:nvPr>
        </p:nvSpPr>
        <p:spPr>
          <a:xfrm>
            <a:off x="848002" y="394251"/>
            <a:ext cx="10880172" cy="904461"/>
          </a:xfrm>
        </p:spPr>
        <p:txBody>
          <a:bodyPr>
            <a:normAutofit fontScale="90000"/>
          </a:bodyPr>
          <a:lstStyle/>
          <a:p>
            <a:r>
              <a:rPr lang="en-US" u="sng" dirty="0"/>
              <a:t>Anti-spam and security mechanisms via use of </a:t>
            </a:r>
            <a:br>
              <a:rPr lang="en-US" u="sng" dirty="0"/>
            </a:br>
            <a:r>
              <a:rPr lang="en-US" u="sng" dirty="0"/>
              <a:t>anti-spam plugin </a:t>
            </a:r>
            <a:r>
              <a:rPr lang="en-US" dirty="0"/>
              <a:t>(e.g., </a:t>
            </a:r>
            <a:r>
              <a:rPr lang="en-US" u="sng" dirty="0" err="1"/>
              <a:t>Akismet</a:t>
            </a:r>
            <a:r>
              <a:rPr lang="en-US" dirty="0"/>
              <a:t>)								</a:t>
            </a:r>
          </a:p>
        </p:txBody>
      </p:sp>
      <p:pic>
        <p:nvPicPr>
          <p:cNvPr id="4" name="Picture 3">
            <a:extLst>
              <a:ext uri="{FF2B5EF4-FFF2-40B4-BE49-F238E27FC236}">
                <a16:creationId xmlns:a16="http://schemas.microsoft.com/office/drawing/2014/main" id="{E22B397B-5933-4A8A-B1B8-2A2BDF5BFEBF}"/>
              </a:ext>
            </a:extLst>
          </p:cNvPr>
          <p:cNvPicPr>
            <a:picLocks noChangeAspect="1"/>
          </p:cNvPicPr>
          <p:nvPr/>
        </p:nvPicPr>
        <p:blipFill>
          <a:blip r:embed="rId2"/>
          <a:stretch>
            <a:fillRect/>
          </a:stretch>
        </p:blipFill>
        <p:spPr>
          <a:xfrm>
            <a:off x="1643269" y="1768094"/>
            <a:ext cx="8163339" cy="4589637"/>
          </a:xfrm>
          <a:prstGeom prst="rect">
            <a:avLst/>
          </a:prstGeom>
        </p:spPr>
      </p:pic>
    </p:spTree>
    <p:extLst>
      <p:ext uri="{BB962C8B-B14F-4D97-AF65-F5344CB8AC3E}">
        <p14:creationId xmlns:p14="http://schemas.microsoft.com/office/powerpoint/2010/main" val="2602780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1975-21FD-4067-9EA9-0FC1026BC037}"/>
              </a:ext>
            </a:extLst>
          </p:cNvPr>
          <p:cNvSpPr>
            <a:spLocks noGrp="1"/>
          </p:cNvSpPr>
          <p:nvPr>
            <p:ph type="title"/>
          </p:nvPr>
        </p:nvSpPr>
        <p:spPr>
          <a:xfrm>
            <a:off x="1418050" y="314739"/>
            <a:ext cx="10018713" cy="877957"/>
          </a:xfrm>
        </p:spPr>
        <p:txBody>
          <a:bodyPr>
            <a:normAutofit fontScale="90000"/>
          </a:bodyPr>
          <a:lstStyle/>
          <a:p>
            <a:r>
              <a:rPr lang="en-US" u="sng" dirty="0"/>
              <a:t>Analytic mechanisms via use of Analytic plugin </a:t>
            </a:r>
            <a:r>
              <a:rPr lang="en-US" u="sng" dirty="0" err="1"/>
              <a:t>i.e</a:t>
            </a:r>
            <a:r>
              <a:rPr lang="en-US" u="sng" dirty="0"/>
              <a:t> Google plugin </a:t>
            </a:r>
          </a:p>
        </p:txBody>
      </p:sp>
      <p:pic>
        <p:nvPicPr>
          <p:cNvPr id="5" name="Picture 4">
            <a:extLst>
              <a:ext uri="{FF2B5EF4-FFF2-40B4-BE49-F238E27FC236}">
                <a16:creationId xmlns:a16="http://schemas.microsoft.com/office/drawing/2014/main" id="{845FA0D0-1DC6-4029-8A4D-C66F863F9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061" y="1379899"/>
            <a:ext cx="8647043" cy="4861588"/>
          </a:xfrm>
          <a:prstGeom prst="rect">
            <a:avLst/>
          </a:prstGeom>
        </p:spPr>
      </p:pic>
    </p:spTree>
    <p:extLst>
      <p:ext uri="{BB962C8B-B14F-4D97-AF65-F5344CB8AC3E}">
        <p14:creationId xmlns:p14="http://schemas.microsoft.com/office/powerpoint/2010/main" val="3022784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21A5-275C-40A7-A50E-D743E77865CE}"/>
              </a:ext>
            </a:extLst>
          </p:cNvPr>
          <p:cNvSpPr>
            <a:spLocks noGrp="1"/>
          </p:cNvSpPr>
          <p:nvPr>
            <p:ph type="title"/>
          </p:nvPr>
        </p:nvSpPr>
        <p:spPr>
          <a:xfrm>
            <a:off x="1365042" y="235227"/>
            <a:ext cx="10018713" cy="970722"/>
          </a:xfrm>
        </p:spPr>
        <p:txBody>
          <a:bodyPr>
            <a:normAutofit fontScale="90000"/>
          </a:bodyPr>
          <a:lstStyle/>
          <a:p>
            <a:r>
              <a:rPr lang="en-US" u="sng" dirty="0"/>
              <a:t>Analytic mechanisms via use of Analytic plugin </a:t>
            </a:r>
            <a:r>
              <a:rPr lang="en-US" u="sng" dirty="0" err="1"/>
              <a:t>i.e</a:t>
            </a:r>
            <a:r>
              <a:rPr lang="en-US" u="sng" dirty="0"/>
              <a:t> Google plugin. </a:t>
            </a:r>
          </a:p>
        </p:txBody>
      </p:sp>
      <p:pic>
        <p:nvPicPr>
          <p:cNvPr id="4" name="Picture 3">
            <a:extLst>
              <a:ext uri="{FF2B5EF4-FFF2-40B4-BE49-F238E27FC236}">
                <a16:creationId xmlns:a16="http://schemas.microsoft.com/office/drawing/2014/main" id="{30C4E993-DBAF-467F-89F2-465037F39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957" y="1317854"/>
            <a:ext cx="9382538" cy="5275102"/>
          </a:xfrm>
          <a:prstGeom prst="rect">
            <a:avLst/>
          </a:prstGeom>
        </p:spPr>
      </p:pic>
    </p:spTree>
    <p:extLst>
      <p:ext uri="{BB962C8B-B14F-4D97-AF65-F5344CB8AC3E}">
        <p14:creationId xmlns:p14="http://schemas.microsoft.com/office/powerpoint/2010/main" val="91631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8FDA-D285-4A74-B12B-C5E1FE5A3F45}"/>
              </a:ext>
            </a:extLst>
          </p:cNvPr>
          <p:cNvSpPr>
            <a:spLocks noGrp="1"/>
          </p:cNvSpPr>
          <p:nvPr>
            <p:ph type="title"/>
          </p:nvPr>
        </p:nvSpPr>
        <p:spPr>
          <a:xfrm>
            <a:off x="384313" y="354495"/>
            <a:ext cx="11145215" cy="917713"/>
          </a:xfrm>
        </p:spPr>
        <p:txBody>
          <a:bodyPr>
            <a:normAutofit fontScale="90000"/>
          </a:bodyPr>
          <a:lstStyle/>
          <a:p>
            <a:r>
              <a:rPr lang="en-US" u="sng" dirty="0"/>
              <a:t>Use </a:t>
            </a:r>
            <a:r>
              <a:rPr lang="en-US" u="sng" dirty="0" err="1"/>
              <a:t>PublishPress</a:t>
            </a:r>
            <a:r>
              <a:rPr lang="en-US" u="sng" dirty="0"/>
              <a:t> plugin for editorial workflow support of multiple authors</a:t>
            </a:r>
            <a:r>
              <a:rPr lang="en-US" dirty="0"/>
              <a:t>:</a:t>
            </a:r>
          </a:p>
        </p:txBody>
      </p:sp>
      <p:pic>
        <p:nvPicPr>
          <p:cNvPr id="4" name="Picture 3">
            <a:extLst>
              <a:ext uri="{FF2B5EF4-FFF2-40B4-BE49-F238E27FC236}">
                <a16:creationId xmlns:a16="http://schemas.microsoft.com/office/drawing/2014/main" id="{8A5DE568-FFE9-43F5-8389-16D23423C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443" y="1644087"/>
            <a:ext cx="9011478" cy="5066483"/>
          </a:xfrm>
          <a:prstGeom prst="rect">
            <a:avLst/>
          </a:prstGeom>
        </p:spPr>
      </p:pic>
    </p:spTree>
    <p:extLst>
      <p:ext uri="{BB962C8B-B14F-4D97-AF65-F5344CB8AC3E}">
        <p14:creationId xmlns:p14="http://schemas.microsoft.com/office/powerpoint/2010/main" val="49783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A73E-57A3-47B1-A9D3-3AE1766E1B7F}"/>
              </a:ext>
            </a:extLst>
          </p:cNvPr>
          <p:cNvSpPr>
            <a:spLocks noGrp="1"/>
          </p:cNvSpPr>
          <p:nvPr>
            <p:ph type="title"/>
          </p:nvPr>
        </p:nvSpPr>
        <p:spPr>
          <a:xfrm>
            <a:off x="622853" y="685800"/>
            <a:ext cx="10880172" cy="1156251"/>
          </a:xfrm>
        </p:spPr>
        <p:txBody>
          <a:bodyPr>
            <a:normAutofit/>
          </a:bodyPr>
          <a:lstStyle/>
          <a:p>
            <a:r>
              <a:rPr lang="en-US" sz="3200" u="sng" dirty="0">
                <a:effectLst/>
                <a:latin typeface="Times New Roman" panose="02020603050405020304" pitchFamily="18" charset="0"/>
                <a:ea typeface="Malgun Gothic" panose="020B0503020000020004" pitchFamily="34" charset="-127"/>
              </a:rPr>
              <a:t>SEO mechanisms via SEO plugin </a:t>
            </a:r>
            <a:r>
              <a:rPr lang="en-US" sz="3200" dirty="0">
                <a:effectLst/>
                <a:latin typeface="Times New Roman" panose="02020603050405020304" pitchFamily="18" charset="0"/>
                <a:ea typeface="Malgun Gothic" panose="020B0503020000020004" pitchFamily="34" charset="-127"/>
              </a:rPr>
              <a:t>(e.g., YOAST SEO)</a:t>
            </a:r>
            <a:endParaRPr lang="en-US" sz="3200" dirty="0"/>
          </a:p>
        </p:txBody>
      </p:sp>
      <p:pic>
        <p:nvPicPr>
          <p:cNvPr id="4" name="Picture 3">
            <a:extLst>
              <a:ext uri="{FF2B5EF4-FFF2-40B4-BE49-F238E27FC236}">
                <a16:creationId xmlns:a16="http://schemas.microsoft.com/office/drawing/2014/main" id="{82888B1C-46DC-4C65-87C7-222A3F042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140" y="1842051"/>
            <a:ext cx="8037686" cy="4518992"/>
          </a:xfrm>
          <a:prstGeom prst="rect">
            <a:avLst/>
          </a:prstGeom>
        </p:spPr>
      </p:pic>
    </p:spTree>
    <p:extLst>
      <p:ext uri="{BB962C8B-B14F-4D97-AF65-F5344CB8AC3E}">
        <p14:creationId xmlns:p14="http://schemas.microsoft.com/office/powerpoint/2010/main" val="7978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159B-D6B2-47E8-AED9-8770F474B02D}"/>
              </a:ext>
            </a:extLst>
          </p:cNvPr>
          <p:cNvSpPr>
            <a:spLocks noGrp="1"/>
          </p:cNvSpPr>
          <p:nvPr>
            <p:ph type="title"/>
          </p:nvPr>
        </p:nvSpPr>
        <p:spPr>
          <a:xfrm>
            <a:off x="1497563" y="0"/>
            <a:ext cx="10018713" cy="1752599"/>
          </a:xfrm>
        </p:spPr>
        <p:txBody>
          <a:bodyPr>
            <a:normAutofit fontScale="90000"/>
          </a:bodyPr>
          <a:lstStyle/>
          <a:p>
            <a:r>
              <a:rPr lang="en-US" u="sng" dirty="0"/>
              <a:t>Basic form functionalities via form plugin </a:t>
            </a:r>
            <a:r>
              <a:rPr lang="en-US" dirty="0"/>
              <a:t>(</a:t>
            </a:r>
            <a:r>
              <a:rPr lang="en-US" dirty="0" err="1"/>
              <a:t>e.g.,WP</a:t>
            </a:r>
            <a:r>
              <a:rPr lang="en-US" dirty="0"/>
              <a:t> Forms for contact and emailing)								</a:t>
            </a:r>
          </a:p>
        </p:txBody>
      </p:sp>
      <p:pic>
        <p:nvPicPr>
          <p:cNvPr id="5" name="Content Placeholder 4">
            <a:extLst>
              <a:ext uri="{FF2B5EF4-FFF2-40B4-BE49-F238E27FC236}">
                <a16:creationId xmlns:a16="http://schemas.microsoft.com/office/drawing/2014/main" id="{6B29BAE8-62BF-4D80-8F7F-1B353D35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4819" y="1752599"/>
            <a:ext cx="8101488" cy="4554863"/>
          </a:xfrm>
        </p:spPr>
      </p:pic>
    </p:spTree>
    <p:extLst>
      <p:ext uri="{BB962C8B-B14F-4D97-AF65-F5344CB8AC3E}">
        <p14:creationId xmlns:p14="http://schemas.microsoft.com/office/powerpoint/2010/main" val="302337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B863-F0C3-4DC2-8D28-67F634E10D3D}"/>
              </a:ext>
            </a:extLst>
          </p:cNvPr>
          <p:cNvSpPr>
            <a:spLocks noGrp="1"/>
          </p:cNvSpPr>
          <p:nvPr>
            <p:ph type="title"/>
          </p:nvPr>
        </p:nvSpPr>
        <p:spPr>
          <a:xfrm>
            <a:off x="1378294" y="168966"/>
            <a:ext cx="10018713" cy="1116496"/>
          </a:xfrm>
        </p:spPr>
        <p:txBody>
          <a:bodyPr>
            <a:normAutofit fontScale="90000"/>
          </a:bodyPr>
          <a:lstStyle/>
          <a:p>
            <a:r>
              <a:rPr lang="en-US" u="sng" dirty="0"/>
              <a:t>Speed up web using caching mechanisms (e.g., W3 Total Cache)</a:t>
            </a:r>
            <a:r>
              <a:rPr lang="en-US" dirty="0"/>
              <a:t>								</a:t>
            </a:r>
          </a:p>
        </p:txBody>
      </p:sp>
      <p:pic>
        <p:nvPicPr>
          <p:cNvPr id="4" name="Picture 3">
            <a:extLst>
              <a:ext uri="{FF2B5EF4-FFF2-40B4-BE49-F238E27FC236}">
                <a16:creationId xmlns:a16="http://schemas.microsoft.com/office/drawing/2014/main" id="{71587CBE-2C60-45C2-8D1F-3F50C38CC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92" y="1484244"/>
            <a:ext cx="8348870" cy="4693947"/>
          </a:xfrm>
          <a:prstGeom prst="rect">
            <a:avLst/>
          </a:prstGeom>
        </p:spPr>
      </p:pic>
    </p:spTree>
    <p:extLst>
      <p:ext uri="{BB962C8B-B14F-4D97-AF65-F5344CB8AC3E}">
        <p14:creationId xmlns:p14="http://schemas.microsoft.com/office/powerpoint/2010/main" val="2371629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D0D-D72F-4272-BAAB-CF3E60A57187}"/>
              </a:ext>
            </a:extLst>
          </p:cNvPr>
          <p:cNvSpPr>
            <a:spLocks noGrp="1"/>
          </p:cNvSpPr>
          <p:nvPr>
            <p:ph type="title"/>
          </p:nvPr>
        </p:nvSpPr>
        <p:spPr>
          <a:xfrm>
            <a:off x="4298914" y="424070"/>
            <a:ext cx="3851174" cy="1752599"/>
          </a:xfrm>
        </p:spPr>
        <p:txBody>
          <a:bodyPr/>
          <a:lstStyle/>
          <a:p>
            <a:r>
              <a:rPr lang="en-US" u="sng" dirty="0"/>
              <a:t>Adding SSL</a:t>
            </a:r>
          </a:p>
        </p:txBody>
      </p:sp>
      <p:sp>
        <p:nvSpPr>
          <p:cNvPr id="3" name="Title 1">
            <a:extLst>
              <a:ext uri="{FF2B5EF4-FFF2-40B4-BE49-F238E27FC236}">
                <a16:creationId xmlns:a16="http://schemas.microsoft.com/office/drawing/2014/main" id="{915C8A69-123F-4A81-A1A2-82767AD1B93A}"/>
              </a:ext>
            </a:extLst>
          </p:cNvPr>
          <p:cNvSpPr txBox="1">
            <a:spLocks/>
          </p:cNvSpPr>
          <p:nvPr/>
        </p:nvSpPr>
        <p:spPr>
          <a:xfrm>
            <a:off x="1331910" y="25146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pic>
        <p:nvPicPr>
          <p:cNvPr id="5" name="Picture 4">
            <a:extLst>
              <a:ext uri="{FF2B5EF4-FFF2-40B4-BE49-F238E27FC236}">
                <a16:creationId xmlns:a16="http://schemas.microsoft.com/office/drawing/2014/main" id="{84FB59F1-ECCC-4707-B0B9-43F08AB8F766}"/>
              </a:ext>
            </a:extLst>
          </p:cNvPr>
          <p:cNvPicPr>
            <a:picLocks noChangeAspect="1"/>
          </p:cNvPicPr>
          <p:nvPr/>
        </p:nvPicPr>
        <p:blipFill>
          <a:blip r:embed="rId2"/>
          <a:stretch>
            <a:fillRect/>
          </a:stretch>
        </p:blipFill>
        <p:spPr>
          <a:xfrm>
            <a:off x="1784781" y="2677124"/>
            <a:ext cx="9320541" cy="1981015"/>
          </a:xfrm>
          <a:prstGeom prst="rect">
            <a:avLst/>
          </a:prstGeom>
        </p:spPr>
      </p:pic>
    </p:spTree>
    <p:extLst>
      <p:ext uri="{BB962C8B-B14F-4D97-AF65-F5344CB8AC3E}">
        <p14:creationId xmlns:p14="http://schemas.microsoft.com/office/powerpoint/2010/main" val="426766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8A8A-7ADE-4F80-A8E7-C06D5ED24228}"/>
              </a:ext>
            </a:extLst>
          </p:cNvPr>
          <p:cNvSpPr>
            <a:spLocks noGrp="1"/>
          </p:cNvSpPr>
          <p:nvPr>
            <p:ph type="title"/>
          </p:nvPr>
        </p:nvSpPr>
        <p:spPr>
          <a:xfrm>
            <a:off x="1232520" y="0"/>
            <a:ext cx="10018713" cy="1752599"/>
          </a:xfrm>
        </p:spPr>
        <p:txBody>
          <a:bodyPr/>
          <a:lstStyle/>
          <a:p>
            <a:r>
              <a:rPr lang="en-US" u="sng" dirty="0"/>
              <a:t>Application of Hosting is </a:t>
            </a:r>
            <a:r>
              <a:rPr lang="en-US" u="sng" dirty="0" err="1"/>
              <a:t>MinetHost</a:t>
            </a:r>
            <a:r>
              <a:rPr lang="en-US" u="sng" dirty="0"/>
              <a:t> i.e. https://minethost.com/</a:t>
            </a:r>
          </a:p>
        </p:txBody>
      </p:sp>
      <p:pic>
        <p:nvPicPr>
          <p:cNvPr id="5" name="Picture 4">
            <a:extLst>
              <a:ext uri="{FF2B5EF4-FFF2-40B4-BE49-F238E27FC236}">
                <a16:creationId xmlns:a16="http://schemas.microsoft.com/office/drawing/2014/main" id="{6567AEE4-96BE-4A23-B10F-F355E8A72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33600"/>
            <a:ext cx="6096000" cy="3716399"/>
          </a:xfrm>
          <a:prstGeom prst="rect">
            <a:avLst/>
          </a:prstGeom>
        </p:spPr>
      </p:pic>
      <p:pic>
        <p:nvPicPr>
          <p:cNvPr id="7" name="Picture 6">
            <a:extLst>
              <a:ext uri="{FF2B5EF4-FFF2-40B4-BE49-F238E27FC236}">
                <a16:creationId xmlns:a16="http://schemas.microsoft.com/office/drawing/2014/main" id="{D420BDE0-439D-4334-A975-884AA3021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33600"/>
            <a:ext cx="6096000" cy="3716399"/>
          </a:xfrm>
          <a:prstGeom prst="rect">
            <a:avLst/>
          </a:prstGeom>
        </p:spPr>
      </p:pic>
    </p:spTree>
    <p:extLst>
      <p:ext uri="{BB962C8B-B14F-4D97-AF65-F5344CB8AC3E}">
        <p14:creationId xmlns:p14="http://schemas.microsoft.com/office/powerpoint/2010/main" val="428355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A43B0-DBC9-4CE7-8611-452C96E35A80}"/>
              </a:ext>
            </a:extLst>
          </p:cNvPr>
          <p:cNvSpPr>
            <a:spLocks noGrp="1"/>
          </p:cNvSpPr>
          <p:nvPr>
            <p:ph type="title"/>
          </p:nvPr>
        </p:nvSpPr>
        <p:spPr>
          <a:xfrm>
            <a:off x="185530" y="2067703"/>
            <a:ext cx="11542919" cy="851452"/>
          </a:xfrm>
        </p:spPr>
        <p:txBody>
          <a:bodyPr>
            <a:normAutofit fontScale="90000"/>
          </a:bodyPr>
          <a:lstStyle/>
          <a:p>
            <a:r>
              <a:rPr lang="en-US" u="sng" dirty="0"/>
              <a:t>About the website</a:t>
            </a:r>
            <a:r>
              <a:rPr lang="en-US" dirty="0"/>
              <a:t>:</a:t>
            </a:r>
            <a:br>
              <a:rPr lang="en-US" dirty="0"/>
            </a:br>
            <a:br>
              <a:rPr lang="en-US" dirty="0"/>
            </a:br>
            <a:r>
              <a:rPr lang="en-US" dirty="0"/>
              <a:t>It’s an e-commerce website for the selling of handmade artifacts.</a:t>
            </a:r>
            <a:br>
              <a:rPr lang="en-US" dirty="0"/>
            </a:br>
            <a:br>
              <a:rPr lang="en-US" dirty="0"/>
            </a:br>
            <a:r>
              <a:rPr lang="en-US" dirty="0"/>
              <a:t>Home page:</a:t>
            </a:r>
            <a:br>
              <a:rPr lang="en-US" dirty="0"/>
            </a:br>
            <a:br>
              <a:rPr lang="en-US" dirty="0"/>
            </a:br>
            <a:endParaRPr lang="en-US" dirty="0"/>
          </a:p>
        </p:txBody>
      </p:sp>
      <p:pic>
        <p:nvPicPr>
          <p:cNvPr id="10" name="Content Placeholder 9">
            <a:extLst>
              <a:ext uri="{FF2B5EF4-FFF2-40B4-BE49-F238E27FC236}">
                <a16:creationId xmlns:a16="http://schemas.microsoft.com/office/drawing/2014/main" id="{B8D7F4E1-2FBA-4E40-A310-81896DFE70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6122" y="2521589"/>
            <a:ext cx="6850856" cy="3851725"/>
          </a:xfrm>
        </p:spPr>
      </p:pic>
    </p:spTree>
    <p:extLst>
      <p:ext uri="{BB962C8B-B14F-4D97-AF65-F5344CB8AC3E}">
        <p14:creationId xmlns:p14="http://schemas.microsoft.com/office/powerpoint/2010/main" val="283788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BCB4-6A5D-49C7-821E-28083848390B}"/>
              </a:ext>
            </a:extLst>
          </p:cNvPr>
          <p:cNvSpPr>
            <a:spLocks noGrp="1"/>
          </p:cNvSpPr>
          <p:nvPr>
            <p:ph type="title"/>
          </p:nvPr>
        </p:nvSpPr>
        <p:spPr>
          <a:xfrm>
            <a:off x="1086643" y="0"/>
            <a:ext cx="10018713" cy="1752599"/>
          </a:xfrm>
        </p:spPr>
        <p:txBody>
          <a:bodyPr/>
          <a:lstStyle/>
          <a:p>
            <a:r>
              <a:rPr lang="en-US" u="sng" dirty="0"/>
              <a:t>Creation of </a:t>
            </a:r>
            <a:r>
              <a:rPr lang="en-US" u="sng" dirty="0" err="1"/>
              <a:t>liveSupport</a:t>
            </a:r>
            <a:r>
              <a:rPr lang="en-US" u="sng" dirty="0"/>
              <a:t> plugin widget i.e. </a:t>
            </a:r>
            <a:r>
              <a:rPr lang="en-US" b="0" i="0" u="sng" cap="all" dirty="0">
                <a:effectLst/>
                <a:latin typeface="Roboto"/>
              </a:rPr>
              <a:t>TAWK-TO-CHAT-WIDGET</a:t>
            </a:r>
            <a:r>
              <a:rPr lang="en-US" u="sng" dirty="0"/>
              <a:t> </a:t>
            </a:r>
          </a:p>
        </p:txBody>
      </p:sp>
      <p:pic>
        <p:nvPicPr>
          <p:cNvPr id="4" name="Picture 3">
            <a:extLst>
              <a:ext uri="{FF2B5EF4-FFF2-40B4-BE49-F238E27FC236}">
                <a16:creationId xmlns:a16="http://schemas.microsoft.com/office/drawing/2014/main" id="{5BF1C852-DDCF-4139-BA99-0F9F0038A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18" y="1652995"/>
            <a:ext cx="8335617" cy="4686496"/>
          </a:xfrm>
          <a:prstGeom prst="rect">
            <a:avLst/>
          </a:prstGeom>
        </p:spPr>
      </p:pic>
    </p:spTree>
    <p:extLst>
      <p:ext uri="{BB962C8B-B14F-4D97-AF65-F5344CB8AC3E}">
        <p14:creationId xmlns:p14="http://schemas.microsoft.com/office/powerpoint/2010/main" val="2884731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8FA3-5971-4E01-9D83-74D96ECA96F5}"/>
              </a:ext>
            </a:extLst>
          </p:cNvPr>
          <p:cNvSpPr>
            <a:spLocks noGrp="1"/>
          </p:cNvSpPr>
          <p:nvPr>
            <p:ph type="title"/>
          </p:nvPr>
        </p:nvSpPr>
        <p:spPr>
          <a:xfrm>
            <a:off x="1086643" y="0"/>
            <a:ext cx="10018713" cy="1752599"/>
          </a:xfrm>
        </p:spPr>
        <p:txBody>
          <a:bodyPr>
            <a:normAutofit fontScale="90000"/>
          </a:bodyPr>
          <a:lstStyle/>
          <a:p>
            <a:r>
              <a:rPr lang="en-US" u="sng" dirty="0"/>
              <a:t>Creation of </a:t>
            </a:r>
            <a:r>
              <a:rPr lang="en-US" u="sng" dirty="0" err="1"/>
              <a:t>liveSupport</a:t>
            </a:r>
            <a:r>
              <a:rPr lang="en-US" u="sng" dirty="0"/>
              <a:t> plugin widget i.e. TAWK-TO-CHAT-WIDGET</a:t>
            </a:r>
            <a:r>
              <a:rPr lang="en-US" dirty="0"/>
              <a:t>(</a:t>
            </a:r>
            <a:r>
              <a:rPr lang="en-US" b="0" i="0" cap="all" dirty="0">
                <a:effectLst/>
                <a:latin typeface="Roboto"/>
              </a:rPr>
              <a:t>"TAWK-TO-CHAT-WIDGET.PHP“)</a:t>
            </a:r>
            <a:endParaRPr lang="en-US" dirty="0"/>
          </a:p>
        </p:txBody>
      </p:sp>
      <p:pic>
        <p:nvPicPr>
          <p:cNvPr id="4" name="Picture 3">
            <a:extLst>
              <a:ext uri="{FF2B5EF4-FFF2-40B4-BE49-F238E27FC236}">
                <a16:creationId xmlns:a16="http://schemas.microsoft.com/office/drawing/2014/main" id="{6E1F6D33-CBE5-4732-9C76-9BEF37F4F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574" y="1752599"/>
            <a:ext cx="9004851" cy="5062756"/>
          </a:xfrm>
          <a:prstGeom prst="rect">
            <a:avLst/>
          </a:prstGeom>
        </p:spPr>
      </p:pic>
    </p:spTree>
    <p:extLst>
      <p:ext uri="{BB962C8B-B14F-4D97-AF65-F5344CB8AC3E}">
        <p14:creationId xmlns:p14="http://schemas.microsoft.com/office/powerpoint/2010/main" val="4119282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AA9-9810-4931-9C1B-262485DAA046}"/>
              </a:ext>
            </a:extLst>
          </p:cNvPr>
          <p:cNvSpPr>
            <a:spLocks noGrp="1"/>
          </p:cNvSpPr>
          <p:nvPr>
            <p:ph type="title"/>
          </p:nvPr>
        </p:nvSpPr>
        <p:spPr>
          <a:xfrm>
            <a:off x="510174" y="3349487"/>
            <a:ext cx="11171651" cy="79513"/>
          </a:xfrm>
        </p:spPr>
        <p:txBody>
          <a:bodyPr>
            <a:normAutofit fontScale="90000"/>
          </a:bodyPr>
          <a:lstStyle/>
          <a:p>
            <a:r>
              <a:rPr lang="en-US" u="sng" dirty="0"/>
              <a:t>Creation of </a:t>
            </a:r>
            <a:r>
              <a:rPr lang="en-US" u="sng" dirty="0" err="1"/>
              <a:t>liveSupport</a:t>
            </a:r>
            <a:r>
              <a:rPr lang="en-US" u="sng" dirty="0"/>
              <a:t> plugin widget i.e. </a:t>
            </a:r>
            <a:r>
              <a:rPr lang="en-US" b="0" i="0" u="sng" cap="all" dirty="0">
                <a:effectLst/>
                <a:latin typeface="Roboto"/>
              </a:rPr>
              <a:t>TAWK-TO-CHAT-WIDGET</a:t>
            </a:r>
            <a:br>
              <a:rPr lang="en-US" b="0" i="0" cap="all" dirty="0">
                <a:effectLst/>
                <a:latin typeface="Roboto"/>
              </a:rPr>
            </a:br>
            <a:r>
              <a:rPr lang="en-US" b="1" i="0" dirty="0">
                <a:solidFill>
                  <a:srgbClr val="202124"/>
                </a:solidFill>
                <a:effectLst/>
                <a:latin typeface="arial" panose="020B0604020202020204" pitchFamily="34" charset="0"/>
              </a:rPr>
              <a:t>tawk.to</a:t>
            </a:r>
            <a:r>
              <a:rPr lang="en-US" b="0" i="0" dirty="0">
                <a:solidFill>
                  <a:srgbClr val="202124"/>
                </a:solidFill>
                <a:effectLst/>
                <a:latin typeface="arial" panose="020B0604020202020204" pitchFamily="34" charset="0"/>
              </a:rPr>
              <a:t> is a free live chat app that allows monitoring and chatting with visitors on website or from a free customizable page.</a:t>
            </a:r>
            <a:br>
              <a:rPr lang="en-US" b="0" i="0" dirty="0">
                <a:solidFill>
                  <a:srgbClr val="202124"/>
                </a:solidFill>
                <a:effectLst/>
                <a:latin typeface="arial" panose="020B0604020202020204" pitchFamily="34" charset="0"/>
              </a:rPr>
            </a:br>
            <a:br>
              <a:rPr lang="en-US" b="0" i="0" dirty="0">
                <a:solidFill>
                  <a:srgbClr val="202124"/>
                </a:solidFill>
                <a:effectLst/>
                <a:latin typeface="arial" panose="020B0604020202020204" pitchFamily="34" charset="0"/>
              </a:rPr>
            </a:br>
            <a:r>
              <a:rPr lang="en-US" b="0" i="0" dirty="0">
                <a:solidFill>
                  <a:srgbClr val="202124"/>
                </a:solidFill>
                <a:effectLst/>
                <a:latin typeface="arial" panose="020B0604020202020204" pitchFamily="34" charset="0"/>
              </a:rPr>
              <a:t>The widget code is received </a:t>
            </a:r>
            <a:r>
              <a:rPr lang="en-US" dirty="0"/>
              <a:t> from the twak.to website as Craft &amp; Creations site was added as the </a:t>
            </a:r>
            <a:r>
              <a:rPr lang="en-US" dirty="0" err="1"/>
              <a:t>poperty</a:t>
            </a:r>
            <a:r>
              <a:rPr lang="en-US" dirty="0"/>
              <a:t> for the use of the widget.</a:t>
            </a:r>
            <a:br>
              <a:rPr lang="en-US" dirty="0"/>
            </a:br>
            <a:r>
              <a:rPr lang="en-US" dirty="0"/>
              <a:t>The code was used with other php code for the functioning of the plugin and also the dashboard for CNC website from the tawk.to website . </a:t>
            </a:r>
          </a:p>
        </p:txBody>
      </p:sp>
      <p:sp>
        <p:nvSpPr>
          <p:cNvPr id="3" name="Title 1">
            <a:extLst>
              <a:ext uri="{FF2B5EF4-FFF2-40B4-BE49-F238E27FC236}">
                <a16:creationId xmlns:a16="http://schemas.microsoft.com/office/drawing/2014/main" id="{BBB28523-2E32-49DC-8AC0-B90DBDB12C83}"/>
              </a:ext>
            </a:extLst>
          </p:cNvPr>
          <p:cNvSpPr txBox="1">
            <a:spLocks/>
          </p:cNvSpPr>
          <p:nvPr/>
        </p:nvSpPr>
        <p:spPr>
          <a:xfrm>
            <a:off x="1404662" y="2348948"/>
            <a:ext cx="9382676" cy="798443"/>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276197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7A2EC-0B01-45CD-87C8-1CF9FD336386}"/>
              </a:ext>
            </a:extLst>
          </p:cNvPr>
          <p:cNvSpPr>
            <a:spLocks noGrp="1"/>
          </p:cNvSpPr>
          <p:nvPr>
            <p:ph type="title"/>
          </p:nvPr>
        </p:nvSpPr>
        <p:spPr>
          <a:xfrm>
            <a:off x="927720" y="0"/>
            <a:ext cx="10018713" cy="1752599"/>
          </a:xfrm>
        </p:spPr>
        <p:txBody>
          <a:bodyPr>
            <a:normAutofit fontScale="90000"/>
          </a:bodyPr>
          <a:lstStyle/>
          <a:p>
            <a:r>
              <a:rPr lang="en-US" u="sng" dirty="0"/>
              <a:t>Creation of </a:t>
            </a:r>
            <a:r>
              <a:rPr lang="en-US" u="sng" dirty="0" err="1"/>
              <a:t>liveSupport</a:t>
            </a:r>
            <a:r>
              <a:rPr lang="en-US" u="sng" dirty="0"/>
              <a:t> plugin widget i.e. TAWK-TO-CHAT-WIDGET ( Dashboard from the twak.to website)</a:t>
            </a:r>
          </a:p>
        </p:txBody>
      </p:sp>
      <p:pic>
        <p:nvPicPr>
          <p:cNvPr id="4" name="Picture 3">
            <a:extLst>
              <a:ext uri="{FF2B5EF4-FFF2-40B4-BE49-F238E27FC236}">
                <a16:creationId xmlns:a16="http://schemas.microsoft.com/office/drawing/2014/main" id="{26367F53-7501-4933-A613-03D703362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338" y="1647427"/>
            <a:ext cx="8375476" cy="4708906"/>
          </a:xfrm>
          <a:prstGeom prst="rect">
            <a:avLst/>
          </a:prstGeom>
        </p:spPr>
      </p:pic>
    </p:spTree>
    <p:extLst>
      <p:ext uri="{BB962C8B-B14F-4D97-AF65-F5344CB8AC3E}">
        <p14:creationId xmlns:p14="http://schemas.microsoft.com/office/powerpoint/2010/main" val="644087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FF83-9D71-4E71-8E53-D8B660280437}"/>
              </a:ext>
            </a:extLst>
          </p:cNvPr>
          <p:cNvSpPr>
            <a:spLocks noGrp="1"/>
          </p:cNvSpPr>
          <p:nvPr>
            <p:ph type="title"/>
          </p:nvPr>
        </p:nvSpPr>
        <p:spPr>
          <a:xfrm>
            <a:off x="1206016" y="0"/>
            <a:ext cx="10018713" cy="1752599"/>
          </a:xfrm>
        </p:spPr>
        <p:txBody>
          <a:bodyPr/>
          <a:lstStyle/>
          <a:p>
            <a:r>
              <a:rPr lang="en-US" dirty="0"/>
              <a:t>Creation of </a:t>
            </a:r>
            <a:r>
              <a:rPr lang="en-US" dirty="0" err="1"/>
              <a:t>liveSupport</a:t>
            </a:r>
            <a:r>
              <a:rPr lang="en-US" dirty="0"/>
              <a:t> plugin widget i.e. TAWK-TO-CHAT-WIDGET </a:t>
            </a:r>
          </a:p>
        </p:txBody>
      </p:sp>
      <p:pic>
        <p:nvPicPr>
          <p:cNvPr id="4" name="Picture 3">
            <a:extLst>
              <a:ext uri="{FF2B5EF4-FFF2-40B4-BE49-F238E27FC236}">
                <a16:creationId xmlns:a16="http://schemas.microsoft.com/office/drawing/2014/main" id="{816A07A0-E3E4-496B-B104-D88644C98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16" y="1447799"/>
            <a:ext cx="9355966" cy="5260163"/>
          </a:xfrm>
          <a:prstGeom prst="rect">
            <a:avLst/>
          </a:prstGeom>
        </p:spPr>
      </p:pic>
    </p:spTree>
    <p:extLst>
      <p:ext uri="{BB962C8B-B14F-4D97-AF65-F5344CB8AC3E}">
        <p14:creationId xmlns:p14="http://schemas.microsoft.com/office/powerpoint/2010/main" val="200310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DCF0-9C8B-47AB-AEB7-19ED07F24EFD}"/>
              </a:ext>
            </a:extLst>
          </p:cNvPr>
          <p:cNvSpPr>
            <a:spLocks noGrp="1"/>
          </p:cNvSpPr>
          <p:nvPr>
            <p:ph type="title"/>
          </p:nvPr>
        </p:nvSpPr>
        <p:spPr>
          <a:xfrm>
            <a:off x="1775791" y="129208"/>
            <a:ext cx="9488693" cy="1328531"/>
          </a:xfrm>
        </p:spPr>
        <p:txBody>
          <a:bodyPr>
            <a:normAutofit fontScale="90000"/>
          </a:bodyPr>
          <a:lstStyle/>
          <a:p>
            <a:r>
              <a:rPr lang="en-US" sz="4000" b="1" u="sng" dirty="0" err="1"/>
              <a:t>WooComerce</a:t>
            </a:r>
            <a:r>
              <a:rPr lang="en-US" sz="4000" b="1" u="sng" dirty="0"/>
              <a:t> sets up the Shop Store where products created with the help of </a:t>
            </a:r>
            <a:r>
              <a:rPr lang="en-US" sz="4000" b="1" u="sng" dirty="0" err="1"/>
              <a:t>woocommerce</a:t>
            </a:r>
            <a:r>
              <a:rPr lang="en-US" sz="4000" b="1" u="sng" dirty="0"/>
              <a:t> plugin</a:t>
            </a:r>
            <a:endParaRPr lang="en-US" dirty="0"/>
          </a:p>
        </p:txBody>
      </p:sp>
      <p:pic>
        <p:nvPicPr>
          <p:cNvPr id="4" name="Picture 3">
            <a:extLst>
              <a:ext uri="{FF2B5EF4-FFF2-40B4-BE49-F238E27FC236}">
                <a16:creationId xmlns:a16="http://schemas.microsoft.com/office/drawing/2014/main" id="{CB4055FC-BF04-4024-9390-CB96C8C12734}"/>
              </a:ext>
            </a:extLst>
          </p:cNvPr>
          <p:cNvPicPr>
            <a:picLocks noChangeAspect="1"/>
          </p:cNvPicPr>
          <p:nvPr/>
        </p:nvPicPr>
        <p:blipFill>
          <a:blip r:embed="rId2"/>
          <a:stretch>
            <a:fillRect/>
          </a:stretch>
        </p:blipFill>
        <p:spPr>
          <a:xfrm>
            <a:off x="1775791" y="1757297"/>
            <a:ext cx="8514905" cy="4785964"/>
          </a:xfrm>
          <a:prstGeom prst="rect">
            <a:avLst/>
          </a:prstGeom>
        </p:spPr>
      </p:pic>
    </p:spTree>
    <p:extLst>
      <p:ext uri="{BB962C8B-B14F-4D97-AF65-F5344CB8AC3E}">
        <p14:creationId xmlns:p14="http://schemas.microsoft.com/office/powerpoint/2010/main" val="250398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8BC3F-478F-49D6-BF3E-AFEDEB563825}"/>
              </a:ext>
            </a:extLst>
          </p:cNvPr>
          <p:cNvPicPr>
            <a:picLocks noChangeAspect="1"/>
          </p:cNvPicPr>
          <p:nvPr/>
        </p:nvPicPr>
        <p:blipFill>
          <a:blip r:embed="rId2"/>
          <a:stretch>
            <a:fillRect/>
          </a:stretch>
        </p:blipFill>
        <p:spPr>
          <a:xfrm>
            <a:off x="990157" y="132522"/>
            <a:ext cx="9492313" cy="2345635"/>
          </a:xfrm>
          <a:prstGeom prst="rect">
            <a:avLst/>
          </a:prstGeom>
        </p:spPr>
      </p:pic>
      <p:pic>
        <p:nvPicPr>
          <p:cNvPr id="4" name="Picture 3">
            <a:extLst>
              <a:ext uri="{FF2B5EF4-FFF2-40B4-BE49-F238E27FC236}">
                <a16:creationId xmlns:a16="http://schemas.microsoft.com/office/drawing/2014/main" id="{C1D2AAEF-C715-40D7-A881-C2C5EC528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3" y="2787107"/>
            <a:ext cx="5665830" cy="3185474"/>
          </a:xfrm>
          <a:prstGeom prst="rect">
            <a:avLst/>
          </a:prstGeom>
        </p:spPr>
      </p:pic>
      <p:pic>
        <p:nvPicPr>
          <p:cNvPr id="6" name="Picture 5">
            <a:extLst>
              <a:ext uri="{FF2B5EF4-FFF2-40B4-BE49-F238E27FC236}">
                <a16:creationId xmlns:a16="http://schemas.microsoft.com/office/drawing/2014/main" id="{4FC41477-E31D-47D3-9E43-4B2E1CA854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388" y="2787107"/>
            <a:ext cx="5665830" cy="3185474"/>
          </a:xfrm>
          <a:prstGeom prst="rect">
            <a:avLst/>
          </a:prstGeom>
        </p:spPr>
      </p:pic>
    </p:spTree>
    <p:extLst>
      <p:ext uri="{BB962C8B-B14F-4D97-AF65-F5344CB8AC3E}">
        <p14:creationId xmlns:p14="http://schemas.microsoft.com/office/powerpoint/2010/main" val="1262925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4AB14-D4B0-42A7-A0B9-93C14EA1E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60468" cy="3351127"/>
          </a:xfrm>
          <a:prstGeom prst="rect">
            <a:avLst/>
          </a:prstGeom>
        </p:spPr>
      </p:pic>
      <p:pic>
        <p:nvPicPr>
          <p:cNvPr id="5" name="Picture 4">
            <a:extLst>
              <a:ext uri="{FF2B5EF4-FFF2-40B4-BE49-F238E27FC236}">
                <a16:creationId xmlns:a16="http://schemas.microsoft.com/office/drawing/2014/main" id="{51AEE876-239F-42B1-9AD6-A2A44069E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532" y="1673"/>
            <a:ext cx="5960468" cy="3351127"/>
          </a:xfrm>
          <a:prstGeom prst="rect">
            <a:avLst/>
          </a:prstGeom>
        </p:spPr>
      </p:pic>
      <p:pic>
        <p:nvPicPr>
          <p:cNvPr id="7" name="Picture 6">
            <a:extLst>
              <a:ext uri="{FF2B5EF4-FFF2-40B4-BE49-F238E27FC236}">
                <a16:creationId xmlns:a16="http://schemas.microsoft.com/office/drawing/2014/main" id="{7FCFF057-5B83-4FE8-94D6-F2CDDFED3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766" y="3352800"/>
            <a:ext cx="5960467" cy="3351127"/>
          </a:xfrm>
          <a:prstGeom prst="rect">
            <a:avLst/>
          </a:prstGeom>
        </p:spPr>
      </p:pic>
    </p:spTree>
    <p:extLst>
      <p:ext uri="{BB962C8B-B14F-4D97-AF65-F5344CB8AC3E}">
        <p14:creationId xmlns:p14="http://schemas.microsoft.com/office/powerpoint/2010/main" val="152589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2C4B-FDE4-4137-B84A-D2CBCD7DA560}"/>
              </a:ext>
            </a:extLst>
          </p:cNvPr>
          <p:cNvSpPr>
            <a:spLocks noGrp="1"/>
          </p:cNvSpPr>
          <p:nvPr>
            <p:ph type="title"/>
          </p:nvPr>
        </p:nvSpPr>
        <p:spPr>
          <a:xfrm>
            <a:off x="41249" y="1"/>
            <a:ext cx="12256767" cy="742121"/>
          </a:xfrm>
        </p:spPr>
        <p:txBody>
          <a:bodyPr>
            <a:normAutofit/>
          </a:bodyPr>
          <a:lstStyle/>
          <a:p>
            <a:r>
              <a:rPr lang="en-US" sz="2800" dirty="0"/>
              <a:t>Management of my account, cart &amp; </a:t>
            </a:r>
            <a:r>
              <a:rPr lang="en-US" sz="2800" dirty="0" err="1"/>
              <a:t>wishlist</a:t>
            </a:r>
            <a:r>
              <a:rPr lang="en-US" sz="2800" dirty="0"/>
              <a:t> with WooCommerce</a:t>
            </a:r>
          </a:p>
        </p:txBody>
      </p:sp>
      <p:pic>
        <p:nvPicPr>
          <p:cNvPr id="5" name="Picture 4">
            <a:extLst>
              <a:ext uri="{FF2B5EF4-FFF2-40B4-BE49-F238E27FC236}">
                <a16:creationId xmlns:a16="http://schemas.microsoft.com/office/drawing/2014/main" id="{8BEAA860-66EF-41E5-A2A5-F3A3A4A9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552"/>
            <a:ext cx="6054751" cy="3404135"/>
          </a:xfrm>
          <a:prstGeom prst="rect">
            <a:avLst/>
          </a:prstGeom>
        </p:spPr>
      </p:pic>
      <p:pic>
        <p:nvPicPr>
          <p:cNvPr id="7" name="Picture 6">
            <a:extLst>
              <a:ext uri="{FF2B5EF4-FFF2-40B4-BE49-F238E27FC236}">
                <a16:creationId xmlns:a16="http://schemas.microsoft.com/office/drawing/2014/main" id="{4D58CBBC-5F2F-450E-B77B-19A5E274D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265" y="614552"/>
            <a:ext cx="6054751" cy="3404134"/>
          </a:xfrm>
          <a:prstGeom prst="rect">
            <a:avLst/>
          </a:prstGeom>
        </p:spPr>
      </p:pic>
      <p:pic>
        <p:nvPicPr>
          <p:cNvPr id="9" name="Picture 8">
            <a:extLst>
              <a:ext uri="{FF2B5EF4-FFF2-40B4-BE49-F238E27FC236}">
                <a16:creationId xmlns:a16="http://schemas.microsoft.com/office/drawing/2014/main" id="{90C5E924-0091-48F8-842A-3A55783B5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869636"/>
            <a:ext cx="5496671" cy="2988364"/>
          </a:xfrm>
          <a:prstGeom prst="rect">
            <a:avLst/>
          </a:prstGeom>
        </p:spPr>
      </p:pic>
    </p:spTree>
    <p:extLst>
      <p:ext uri="{BB962C8B-B14F-4D97-AF65-F5344CB8AC3E}">
        <p14:creationId xmlns:p14="http://schemas.microsoft.com/office/powerpoint/2010/main" val="87247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D69A-04BD-4B70-8515-E54A16DBFA26}"/>
              </a:ext>
            </a:extLst>
          </p:cNvPr>
          <p:cNvSpPr>
            <a:spLocks noGrp="1"/>
          </p:cNvSpPr>
          <p:nvPr>
            <p:ph type="title"/>
          </p:nvPr>
        </p:nvSpPr>
        <p:spPr>
          <a:xfrm>
            <a:off x="1272173" y="171603"/>
            <a:ext cx="10018713" cy="569843"/>
          </a:xfrm>
        </p:spPr>
        <p:txBody>
          <a:bodyPr>
            <a:normAutofit fontScale="90000"/>
          </a:bodyPr>
          <a:lstStyle/>
          <a:p>
            <a:r>
              <a:rPr lang="en-US" dirty="0"/>
              <a:t>Product Categories </a:t>
            </a:r>
          </a:p>
        </p:txBody>
      </p:sp>
      <p:pic>
        <p:nvPicPr>
          <p:cNvPr id="12" name="Picture 11">
            <a:extLst>
              <a:ext uri="{FF2B5EF4-FFF2-40B4-BE49-F238E27FC236}">
                <a16:creationId xmlns:a16="http://schemas.microsoft.com/office/drawing/2014/main" id="{AF23D288-CDD1-44D1-9D9C-68C958F99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61" y="807707"/>
            <a:ext cx="10603936" cy="5961803"/>
          </a:xfrm>
          <a:prstGeom prst="rect">
            <a:avLst/>
          </a:prstGeom>
        </p:spPr>
      </p:pic>
    </p:spTree>
    <p:extLst>
      <p:ext uri="{BB962C8B-B14F-4D97-AF65-F5344CB8AC3E}">
        <p14:creationId xmlns:p14="http://schemas.microsoft.com/office/powerpoint/2010/main" val="268198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74BF0E-DC42-459B-A770-DDF0EDD9D66B}"/>
              </a:ext>
            </a:extLst>
          </p:cNvPr>
          <p:cNvSpPr>
            <a:spLocks noGrp="1"/>
          </p:cNvSpPr>
          <p:nvPr>
            <p:ph type="title"/>
          </p:nvPr>
        </p:nvSpPr>
        <p:spPr>
          <a:xfrm>
            <a:off x="2809529" y="301487"/>
            <a:ext cx="6228453" cy="586409"/>
          </a:xfrm>
        </p:spPr>
        <p:txBody>
          <a:bodyPr>
            <a:normAutofit/>
          </a:bodyPr>
          <a:lstStyle/>
          <a:p>
            <a:r>
              <a:rPr lang="en-US" sz="2800" u="sng" dirty="0"/>
              <a:t>Footer with Elementor</a:t>
            </a:r>
            <a:r>
              <a:rPr lang="en-US" sz="2800" dirty="0"/>
              <a:t>:</a:t>
            </a:r>
          </a:p>
        </p:txBody>
      </p:sp>
      <p:pic>
        <p:nvPicPr>
          <p:cNvPr id="13" name="Content Placeholder 12">
            <a:extLst>
              <a:ext uri="{FF2B5EF4-FFF2-40B4-BE49-F238E27FC236}">
                <a16:creationId xmlns:a16="http://schemas.microsoft.com/office/drawing/2014/main" id="{A9E6C4B6-8256-46A5-A156-2F8050AE1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269" y="1238789"/>
            <a:ext cx="8388350" cy="4716144"/>
          </a:xfrm>
        </p:spPr>
      </p:pic>
    </p:spTree>
    <p:extLst>
      <p:ext uri="{BB962C8B-B14F-4D97-AF65-F5344CB8AC3E}">
        <p14:creationId xmlns:p14="http://schemas.microsoft.com/office/powerpoint/2010/main" val="793960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10DA-71A9-4384-89E5-4E7404D440BD}"/>
              </a:ext>
            </a:extLst>
          </p:cNvPr>
          <p:cNvSpPr>
            <a:spLocks noGrp="1"/>
          </p:cNvSpPr>
          <p:nvPr>
            <p:ph type="title"/>
          </p:nvPr>
        </p:nvSpPr>
        <p:spPr>
          <a:xfrm>
            <a:off x="1336163" y="284923"/>
            <a:ext cx="10018713" cy="692426"/>
          </a:xfrm>
        </p:spPr>
        <p:txBody>
          <a:bodyPr>
            <a:normAutofit fontScale="90000"/>
          </a:bodyPr>
          <a:lstStyle/>
          <a:p>
            <a:r>
              <a:rPr lang="en-US" dirty="0"/>
              <a:t>Product Categories </a:t>
            </a:r>
          </a:p>
        </p:txBody>
      </p:sp>
      <p:pic>
        <p:nvPicPr>
          <p:cNvPr id="4" name="Picture 3">
            <a:extLst>
              <a:ext uri="{FF2B5EF4-FFF2-40B4-BE49-F238E27FC236}">
                <a16:creationId xmlns:a16="http://schemas.microsoft.com/office/drawing/2014/main" id="{31D3C839-F379-46A9-9118-785D2E262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57" y="977349"/>
            <a:ext cx="9952819" cy="5595728"/>
          </a:xfrm>
          <a:prstGeom prst="rect">
            <a:avLst/>
          </a:prstGeom>
        </p:spPr>
      </p:pic>
    </p:spTree>
    <p:extLst>
      <p:ext uri="{BB962C8B-B14F-4D97-AF65-F5344CB8AC3E}">
        <p14:creationId xmlns:p14="http://schemas.microsoft.com/office/powerpoint/2010/main" val="126222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A39B-DBCC-4678-8DF0-06ABA2911E45}"/>
              </a:ext>
            </a:extLst>
          </p:cNvPr>
          <p:cNvSpPr>
            <a:spLocks noGrp="1"/>
          </p:cNvSpPr>
          <p:nvPr>
            <p:ph type="title"/>
          </p:nvPr>
        </p:nvSpPr>
        <p:spPr>
          <a:xfrm>
            <a:off x="496888" y="0"/>
            <a:ext cx="11198224" cy="649357"/>
          </a:xfrm>
        </p:spPr>
        <p:txBody>
          <a:bodyPr>
            <a:normAutofit fontScale="90000"/>
          </a:bodyPr>
          <a:lstStyle/>
          <a:p>
            <a:r>
              <a:rPr lang="en-US" dirty="0"/>
              <a:t>Menus</a:t>
            </a:r>
          </a:p>
        </p:txBody>
      </p:sp>
      <p:pic>
        <p:nvPicPr>
          <p:cNvPr id="4" name="Picture 3">
            <a:extLst>
              <a:ext uri="{FF2B5EF4-FFF2-40B4-BE49-F238E27FC236}">
                <a16:creationId xmlns:a16="http://schemas.microsoft.com/office/drawing/2014/main" id="{E0DB3E6E-1AD7-4CFE-9130-C78C1C8BA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42" y="795129"/>
            <a:ext cx="10073116" cy="5663363"/>
          </a:xfrm>
          <a:prstGeom prst="rect">
            <a:avLst/>
          </a:prstGeom>
        </p:spPr>
      </p:pic>
    </p:spTree>
    <p:extLst>
      <p:ext uri="{BB962C8B-B14F-4D97-AF65-F5344CB8AC3E}">
        <p14:creationId xmlns:p14="http://schemas.microsoft.com/office/powerpoint/2010/main" val="304392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C82D-722C-42F1-AEB8-CAA8CFF2D961}"/>
              </a:ext>
            </a:extLst>
          </p:cNvPr>
          <p:cNvSpPr>
            <a:spLocks noGrp="1"/>
          </p:cNvSpPr>
          <p:nvPr>
            <p:ph type="title"/>
          </p:nvPr>
        </p:nvSpPr>
        <p:spPr>
          <a:xfrm>
            <a:off x="1457806" y="301488"/>
            <a:ext cx="10018713" cy="758686"/>
          </a:xfrm>
        </p:spPr>
        <p:txBody>
          <a:bodyPr>
            <a:normAutofit fontScale="90000"/>
          </a:bodyPr>
          <a:lstStyle/>
          <a:p>
            <a:r>
              <a:rPr lang="en-US" b="0" i="0" dirty="0">
                <a:solidFill>
                  <a:srgbClr val="23282D"/>
                </a:solidFill>
                <a:effectLst/>
                <a:latin typeface="-apple-system"/>
              </a:rPr>
              <a:t>Permalink Settings</a:t>
            </a:r>
            <a:br>
              <a:rPr lang="en-US" b="0" i="0" dirty="0">
                <a:solidFill>
                  <a:srgbClr val="23282D"/>
                </a:solidFill>
                <a:effectLst/>
                <a:latin typeface="-apple-system"/>
              </a:rPr>
            </a:br>
            <a:endParaRPr lang="en-US" dirty="0"/>
          </a:p>
        </p:txBody>
      </p:sp>
      <p:pic>
        <p:nvPicPr>
          <p:cNvPr id="8" name="Picture 7">
            <a:extLst>
              <a:ext uri="{FF2B5EF4-FFF2-40B4-BE49-F238E27FC236}">
                <a16:creationId xmlns:a16="http://schemas.microsoft.com/office/drawing/2014/main" id="{AD0019D1-7EE1-41FF-91E8-287B370C8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59" y="768626"/>
            <a:ext cx="10590048" cy="5953994"/>
          </a:xfrm>
          <a:prstGeom prst="rect">
            <a:avLst/>
          </a:prstGeom>
        </p:spPr>
      </p:pic>
    </p:spTree>
    <p:extLst>
      <p:ext uri="{BB962C8B-B14F-4D97-AF65-F5344CB8AC3E}">
        <p14:creationId xmlns:p14="http://schemas.microsoft.com/office/powerpoint/2010/main" val="15394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83B1-9CE8-485A-9E64-5B8FDD69FD04}"/>
              </a:ext>
            </a:extLst>
          </p:cNvPr>
          <p:cNvSpPr>
            <a:spLocks noGrp="1"/>
          </p:cNvSpPr>
          <p:nvPr>
            <p:ph type="title"/>
          </p:nvPr>
        </p:nvSpPr>
        <p:spPr>
          <a:xfrm>
            <a:off x="1033670" y="314739"/>
            <a:ext cx="10694641" cy="281609"/>
          </a:xfrm>
        </p:spPr>
        <p:txBody>
          <a:bodyPr>
            <a:normAutofit fontScale="90000"/>
          </a:bodyPr>
          <a:lstStyle/>
          <a:p>
            <a:r>
              <a:rPr lang="en-US" dirty="0"/>
              <a:t>Permalink Settings</a:t>
            </a:r>
          </a:p>
        </p:txBody>
      </p:sp>
      <p:pic>
        <p:nvPicPr>
          <p:cNvPr id="6" name="Picture 5">
            <a:extLst>
              <a:ext uri="{FF2B5EF4-FFF2-40B4-BE49-F238E27FC236}">
                <a16:creationId xmlns:a16="http://schemas.microsoft.com/office/drawing/2014/main" id="{D69C5C73-8760-4CA2-A8C4-3D8EDC5FC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850977"/>
            <a:ext cx="10336696" cy="5811554"/>
          </a:xfrm>
          <a:prstGeom prst="rect">
            <a:avLst/>
          </a:prstGeom>
        </p:spPr>
      </p:pic>
    </p:spTree>
    <p:extLst>
      <p:ext uri="{BB962C8B-B14F-4D97-AF65-F5344CB8AC3E}">
        <p14:creationId xmlns:p14="http://schemas.microsoft.com/office/powerpoint/2010/main" val="223383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B2BC-AC2E-4E68-8B4E-1DA752C89762}"/>
              </a:ext>
            </a:extLst>
          </p:cNvPr>
          <p:cNvSpPr>
            <a:spLocks noGrp="1"/>
          </p:cNvSpPr>
          <p:nvPr>
            <p:ph type="title"/>
          </p:nvPr>
        </p:nvSpPr>
        <p:spPr>
          <a:xfrm>
            <a:off x="914401" y="248479"/>
            <a:ext cx="10562120" cy="520148"/>
          </a:xfrm>
        </p:spPr>
        <p:txBody>
          <a:bodyPr>
            <a:normAutofit fontScale="90000"/>
          </a:bodyPr>
          <a:lstStyle/>
          <a:p>
            <a:r>
              <a:rPr lang="en-US" dirty="0"/>
              <a:t>Permalink Settings</a:t>
            </a:r>
          </a:p>
        </p:txBody>
      </p:sp>
      <p:pic>
        <p:nvPicPr>
          <p:cNvPr id="10" name="Picture 9">
            <a:extLst>
              <a:ext uri="{FF2B5EF4-FFF2-40B4-BE49-F238E27FC236}">
                <a16:creationId xmlns:a16="http://schemas.microsoft.com/office/drawing/2014/main" id="{EB3D59D1-24B3-4568-B2C5-26BC7D527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243" y="1051291"/>
            <a:ext cx="9886122" cy="5558230"/>
          </a:xfrm>
          <a:prstGeom prst="rect">
            <a:avLst/>
          </a:prstGeom>
        </p:spPr>
      </p:pic>
    </p:spTree>
    <p:extLst>
      <p:ext uri="{BB962C8B-B14F-4D97-AF65-F5344CB8AC3E}">
        <p14:creationId xmlns:p14="http://schemas.microsoft.com/office/powerpoint/2010/main" val="243234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1302-CE25-4B23-9B94-3CED00446FFB}"/>
              </a:ext>
            </a:extLst>
          </p:cNvPr>
          <p:cNvSpPr>
            <a:spLocks noGrp="1"/>
          </p:cNvSpPr>
          <p:nvPr>
            <p:ph type="title"/>
          </p:nvPr>
        </p:nvSpPr>
        <p:spPr>
          <a:xfrm>
            <a:off x="1086643" y="155713"/>
            <a:ext cx="10018713" cy="586409"/>
          </a:xfrm>
        </p:spPr>
        <p:txBody>
          <a:bodyPr>
            <a:normAutofit fontScale="90000"/>
          </a:bodyPr>
          <a:lstStyle/>
          <a:p>
            <a:r>
              <a:rPr lang="en-US" b="0" i="0" dirty="0">
                <a:solidFill>
                  <a:srgbClr val="23282D"/>
                </a:solidFill>
                <a:effectLst/>
                <a:latin typeface="-apple-system"/>
              </a:rPr>
              <a:t>Tags</a:t>
            </a:r>
            <a:endParaRPr lang="en-US" dirty="0"/>
          </a:p>
        </p:txBody>
      </p:sp>
      <p:pic>
        <p:nvPicPr>
          <p:cNvPr id="6" name="Picture 5">
            <a:extLst>
              <a:ext uri="{FF2B5EF4-FFF2-40B4-BE49-F238E27FC236}">
                <a16:creationId xmlns:a16="http://schemas.microsoft.com/office/drawing/2014/main" id="{AAE5E3DC-3F2E-4ACB-863A-698B0D6F4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454" y="899508"/>
            <a:ext cx="10321089" cy="5802779"/>
          </a:xfrm>
          <a:prstGeom prst="rect">
            <a:avLst/>
          </a:prstGeom>
        </p:spPr>
      </p:pic>
    </p:spTree>
    <p:extLst>
      <p:ext uri="{BB962C8B-B14F-4D97-AF65-F5344CB8AC3E}">
        <p14:creationId xmlns:p14="http://schemas.microsoft.com/office/powerpoint/2010/main" val="2913837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35CA-C9FA-4A01-B460-31AC70E8C9F7}"/>
              </a:ext>
            </a:extLst>
          </p:cNvPr>
          <p:cNvSpPr>
            <a:spLocks noGrp="1"/>
          </p:cNvSpPr>
          <p:nvPr>
            <p:ph type="title"/>
          </p:nvPr>
        </p:nvSpPr>
        <p:spPr>
          <a:xfrm>
            <a:off x="1086643" y="0"/>
            <a:ext cx="10018713" cy="1752599"/>
          </a:xfrm>
        </p:spPr>
        <p:txBody>
          <a:bodyPr/>
          <a:lstStyle/>
          <a:p>
            <a:r>
              <a:rPr lang="en-US" u="sng" dirty="0"/>
              <a:t>Changes from Midterm</a:t>
            </a:r>
          </a:p>
        </p:txBody>
      </p:sp>
      <p:sp>
        <p:nvSpPr>
          <p:cNvPr id="3" name="Title 1">
            <a:extLst>
              <a:ext uri="{FF2B5EF4-FFF2-40B4-BE49-F238E27FC236}">
                <a16:creationId xmlns:a16="http://schemas.microsoft.com/office/drawing/2014/main" id="{FC4BB760-C69E-4007-96AE-4B8D0C5CDD26}"/>
              </a:ext>
            </a:extLst>
          </p:cNvPr>
          <p:cNvSpPr txBox="1">
            <a:spLocks/>
          </p:cNvSpPr>
          <p:nvPr/>
        </p:nvSpPr>
        <p:spPr>
          <a:xfrm>
            <a:off x="712236" y="2362202"/>
            <a:ext cx="10767528" cy="4929809"/>
          </a:xfrm>
          <a:prstGeom prst="rect">
            <a:avLst/>
          </a:prstGeom>
          <a:effectLst/>
        </p:spPr>
        <p:txBody>
          <a:bodyPr vert="horz" lIns="91440" tIns="45720" rIns="91440" bIns="45720" rtlCol="0" anchor="ctr">
            <a:normAutofit fontScale="77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indent="-742950">
              <a:buFont typeface="+mj-lt"/>
              <a:buAutoNum type="arabicPeriod"/>
            </a:pPr>
            <a:r>
              <a:rPr lang="en-US" sz="2400" dirty="0">
                <a:solidFill>
                  <a:schemeClr val="accent4">
                    <a:lumMod val="50000"/>
                  </a:schemeClr>
                </a:solidFill>
                <a:latin typeface="+mn-lt"/>
              </a:rPr>
              <a:t>Addition of wide variety of products. i.e. Christmas Sales, Face Masks, </a:t>
            </a:r>
            <a:r>
              <a:rPr lang="en-US" sz="2400" dirty="0" err="1">
                <a:solidFill>
                  <a:schemeClr val="accent4">
                    <a:lumMod val="50000"/>
                  </a:schemeClr>
                </a:solidFill>
                <a:latin typeface="+mn-lt"/>
              </a:rPr>
              <a:t>Personalised</a:t>
            </a:r>
            <a:r>
              <a:rPr lang="en-US" sz="2400" dirty="0">
                <a:solidFill>
                  <a:schemeClr val="accent4">
                    <a:lumMod val="50000"/>
                  </a:schemeClr>
                </a:solidFill>
                <a:latin typeface="+mn-lt"/>
              </a:rPr>
              <a:t> Gifts, Stockings,</a:t>
            </a:r>
            <a:r>
              <a:rPr lang="en-US" sz="2400" b="1" i="0" dirty="0">
                <a:solidFill>
                  <a:schemeClr val="accent4">
                    <a:lumMod val="50000"/>
                  </a:schemeClr>
                </a:solidFill>
                <a:effectLst/>
                <a:latin typeface="+mn-lt"/>
              </a:rPr>
              <a:t> </a:t>
            </a:r>
            <a:r>
              <a:rPr lang="en-US" sz="2400" i="0" dirty="0">
                <a:solidFill>
                  <a:schemeClr val="accent4">
                    <a:lumMod val="50000"/>
                  </a:schemeClr>
                </a:solidFill>
                <a:effectLst/>
                <a:latin typeface="+mn-lt"/>
              </a:rPr>
              <a:t>Ceramic</a:t>
            </a:r>
            <a:br>
              <a:rPr lang="en-US" sz="2400" i="0" dirty="0">
                <a:solidFill>
                  <a:schemeClr val="accent4">
                    <a:lumMod val="50000"/>
                  </a:schemeClr>
                </a:solidFill>
                <a:effectLst/>
                <a:latin typeface="+mn-lt"/>
              </a:rPr>
            </a:br>
            <a:r>
              <a:rPr lang="en-US" sz="2400" i="0" dirty="0">
                <a:solidFill>
                  <a:schemeClr val="accent4">
                    <a:lumMod val="50000"/>
                  </a:schemeClr>
                </a:solidFill>
                <a:effectLst/>
                <a:latin typeface="+mn-lt"/>
              </a:rPr>
              <a:t>cute pieces,</a:t>
            </a:r>
            <a:r>
              <a:rPr lang="en-US" sz="2400" b="1" i="0" dirty="0">
                <a:solidFill>
                  <a:schemeClr val="accent4">
                    <a:lumMod val="50000"/>
                  </a:schemeClr>
                </a:solidFill>
                <a:effectLst/>
                <a:latin typeface="+mn-lt"/>
              </a:rPr>
              <a:t> </a:t>
            </a:r>
            <a:r>
              <a:rPr lang="en-US" sz="2400" i="0" dirty="0">
                <a:solidFill>
                  <a:schemeClr val="accent4">
                    <a:lumMod val="50000"/>
                  </a:schemeClr>
                </a:solidFill>
                <a:effectLst/>
                <a:latin typeface="+mn-lt"/>
              </a:rPr>
              <a:t>Earrings, Ceramic</a:t>
            </a:r>
            <a:br>
              <a:rPr lang="en-US" sz="2400" i="0" dirty="0">
                <a:solidFill>
                  <a:schemeClr val="accent4">
                    <a:lumMod val="50000"/>
                  </a:schemeClr>
                </a:solidFill>
                <a:effectLst/>
                <a:latin typeface="+mn-lt"/>
              </a:rPr>
            </a:br>
            <a:r>
              <a:rPr lang="en-US" sz="2400" i="0" dirty="0">
                <a:solidFill>
                  <a:schemeClr val="accent4">
                    <a:lumMod val="50000"/>
                  </a:schemeClr>
                </a:solidFill>
                <a:effectLst/>
                <a:latin typeface="+mn-lt"/>
              </a:rPr>
              <a:t>&amp; Clay Earrings, vase &amp; crockery. Overall 74 products created, each  with price tag, description, product ima</a:t>
            </a:r>
            <a:r>
              <a:rPr lang="en-US" sz="2400" dirty="0">
                <a:solidFill>
                  <a:schemeClr val="accent4">
                    <a:lumMod val="50000"/>
                  </a:schemeClr>
                </a:solidFill>
                <a:latin typeface="+mn-lt"/>
              </a:rPr>
              <a:t>ge</a:t>
            </a:r>
            <a:r>
              <a:rPr lang="en-US" sz="2400" i="0" dirty="0">
                <a:solidFill>
                  <a:schemeClr val="accent4">
                    <a:lumMod val="50000"/>
                  </a:schemeClr>
                </a:solidFill>
                <a:effectLst/>
                <a:latin typeface="+mn-lt"/>
              </a:rPr>
              <a:t> &amp; related products image gallery , product category and product heading name. </a:t>
            </a:r>
          </a:p>
          <a:p>
            <a:pPr marL="742950" indent="-742950">
              <a:buFont typeface="+mj-lt"/>
              <a:buAutoNum type="arabicPeriod"/>
            </a:pPr>
            <a:r>
              <a:rPr lang="en-US" sz="2400" i="0" dirty="0">
                <a:solidFill>
                  <a:schemeClr val="accent4">
                    <a:lumMod val="50000"/>
                  </a:schemeClr>
                </a:solidFill>
                <a:effectLst/>
                <a:latin typeface="+mn-lt"/>
              </a:rPr>
              <a:t>Plugins used after mid-term: really simple </a:t>
            </a:r>
            <a:r>
              <a:rPr lang="en-US" sz="2400" i="0" dirty="0" err="1">
                <a:solidFill>
                  <a:schemeClr val="accent4">
                    <a:lumMod val="50000"/>
                  </a:schemeClr>
                </a:solidFill>
                <a:effectLst/>
                <a:latin typeface="+mn-lt"/>
              </a:rPr>
              <a:t>ssl</a:t>
            </a:r>
            <a:r>
              <a:rPr lang="en-US" sz="2400" dirty="0">
                <a:solidFill>
                  <a:schemeClr val="accent4">
                    <a:lumMod val="50000"/>
                  </a:schemeClr>
                </a:solidFill>
                <a:latin typeface="+mn-lt"/>
              </a:rPr>
              <a:t>, publishpress,akismet, Google Analytics, Yoast </a:t>
            </a:r>
            <a:r>
              <a:rPr lang="en-US" sz="2400" dirty="0" err="1">
                <a:solidFill>
                  <a:schemeClr val="accent4">
                    <a:lumMod val="50000"/>
                  </a:schemeClr>
                </a:solidFill>
                <a:latin typeface="+mn-lt"/>
              </a:rPr>
              <a:t>Seo</a:t>
            </a:r>
            <a:r>
              <a:rPr lang="en-US" sz="2400" dirty="0">
                <a:solidFill>
                  <a:schemeClr val="accent4">
                    <a:lumMod val="50000"/>
                  </a:schemeClr>
                </a:solidFill>
                <a:latin typeface="+mn-lt"/>
              </a:rPr>
              <a:t>, </a:t>
            </a:r>
            <a:r>
              <a:rPr lang="en-US" sz="2400" dirty="0" err="1">
                <a:solidFill>
                  <a:schemeClr val="accent4">
                    <a:lumMod val="50000"/>
                  </a:schemeClr>
                </a:solidFill>
                <a:latin typeface="+mn-lt"/>
              </a:rPr>
              <a:t>woocommerce</a:t>
            </a:r>
            <a:r>
              <a:rPr lang="en-US" sz="2400" dirty="0">
                <a:solidFill>
                  <a:schemeClr val="accent4">
                    <a:lumMod val="50000"/>
                  </a:schemeClr>
                </a:solidFill>
                <a:latin typeface="+mn-lt"/>
              </a:rPr>
              <a:t>, </a:t>
            </a:r>
            <a:r>
              <a:rPr lang="en-US" sz="2400" dirty="0" err="1">
                <a:solidFill>
                  <a:schemeClr val="accent4">
                    <a:lumMod val="50000"/>
                  </a:schemeClr>
                </a:solidFill>
                <a:latin typeface="+mn-lt"/>
              </a:rPr>
              <a:t>elementor</a:t>
            </a:r>
            <a:r>
              <a:rPr lang="en-US" sz="2400" dirty="0">
                <a:solidFill>
                  <a:schemeClr val="accent4">
                    <a:lumMod val="50000"/>
                  </a:schemeClr>
                </a:solidFill>
                <a:latin typeface="+mn-lt"/>
              </a:rPr>
              <a:t>, </a:t>
            </a:r>
            <a:r>
              <a:rPr lang="en-US" sz="2400" dirty="0" err="1">
                <a:solidFill>
                  <a:schemeClr val="accent4">
                    <a:lumMod val="50000"/>
                  </a:schemeClr>
                </a:solidFill>
                <a:latin typeface="+mn-lt"/>
              </a:rPr>
              <a:t>wpforms</a:t>
            </a:r>
            <a:r>
              <a:rPr lang="en-US" sz="2400" dirty="0">
                <a:solidFill>
                  <a:schemeClr val="accent4">
                    <a:lumMod val="50000"/>
                  </a:schemeClr>
                </a:solidFill>
                <a:latin typeface="+mn-lt"/>
              </a:rPr>
              <a:t> , Jetpack, Health Check &amp; Troubleshooting, W3 total cache&amp; </a:t>
            </a:r>
            <a:r>
              <a:rPr lang="en-US" sz="2400" dirty="0" err="1">
                <a:solidFill>
                  <a:schemeClr val="accent4">
                    <a:lumMod val="50000"/>
                  </a:schemeClr>
                </a:solidFill>
                <a:latin typeface="+mn-lt"/>
              </a:rPr>
              <a:t>Sitekit</a:t>
            </a:r>
            <a:r>
              <a:rPr lang="en-US" sz="2400" dirty="0">
                <a:solidFill>
                  <a:schemeClr val="accent4">
                    <a:lumMod val="50000"/>
                  </a:schemeClr>
                </a:solidFill>
                <a:latin typeface="+mn-lt"/>
              </a:rPr>
              <a:t> by Google</a:t>
            </a:r>
            <a:r>
              <a:rPr lang="en-US" sz="2400">
                <a:solidFill>
                  <a:schemeClr val="accent4">
                    <a:lumMod val="50000"/>
                  </a:schemeClr>
                </a:solidFill>
                <a:latin typeface="+mn-lt"/>
              </a:rPr>
              <a:t>.  </a:t>
            </a:r>
            <a:r>
              <a:rPr lang="en-US" sz="2400" i="0">
                <a:solidFill>
                  <a:schemeClr val="accent4">
                    <a:lumMod val="50000"/>
                  </a:schemeClr>
                </a:solidFill>
                <a:effectLst/>
                <a:latin typeface="+mn-lt"/>
              </a:rPr>
              <a:t> </a:t>
            </a:r>
            <a:endParaRPr lang="en-US" sz="2400" i="0" dirty="0">
              <a:solidFill>
                <a:schemeClr val="accent4">
                  <a:lumMod val="50000"/>
                </a:schemeClr>
              </a:solidFill>
              <a:effectLst/>
              <a:latin typeface="+mn-lt"/>
            </a:endParaRPr>
          </a:p>
          <a:p>
            <a:pPr marL="742950" indent="-742950">
              <a:buFont typeface="+mj-lt"/>
              <a:buAutoNum type="arabicPeriod"/>
            </a:pPr>
            <a:r>
              <a:rPr lang="en-US" sz="2400" dirty="0">
                <a:solidFill>
                  <a:schemeClr val="accent4">
                    <a:lumMod val="50000"/>
                  </a:schemeClr>
                </a:solidFill>
                <a:latin typeface="+mn-lt"/>
              </a:rPr>
              <a:t>Creation of live support chat plugin i.e.twak.to widget.</a:t>
            </a:r>
          </a:p>
          <a:p>
            <a:pPr marL="457200" indent="-457200">
              <a:buFont typeface="+mj-lt"/>
              <a:buAutoNum type="arabicPeriod"/>
            </a:pPr>
            <a:endParaRPr lang="en-US" sz="2400" dirty="0">
              <a:solidFill>
                <a:schemeClr val="accent4">
                  <a:lumMod val="50000"/>
                </a:schemeClr>
              </a:solidFill>
              <a:latin typeface="+mn-lt"/>
            </a:endParaRPr>
          </a:p>
          <a:p>
            <a:pPr marL="742950" indent="-742950">
              <a:buFont typeface="+mj-lt"/>
              <a:buAutoNum type="arabicPeriod"/>
            </a:pPr>
            <a:r>
              <a:rPr lang="en-US" sz="2400" dirty="0">
                <a:solidFill>
                  <a:schemeClr val="accent4">
                    <a:lumMod val="50000"/>
                  </a:schemeClr>
                </a:solidFill>
                <a:latin typeface="+mn-lt"/>
              </a:rPr>
              <a:t>Creation of pages such as Why Us, all pages in the shop category </a:t>
            </a:r>
            <a:r>
              <a:rPr lang="en-US" sz="2400" dirty="0" err="1">
                <a:solidFill>
                  <a:schemeClr val="accent4">
                    <a:lumMod val="50000"/>
                  </a:schemeClr>
                </a:solidFill>
                <a:latin typeface="+mn-lt"/>
              </a:rPr>
              <a:t>e.g</a:t>
            </a:r>
            <a:r>
              <a:rPr lang="en-US" sz="2400" dirty="0">
                <a:solidFill>
                  <a:schemeClr val="accent4">
                    <a:lumMod val="50000"/>
                  </a:schemeClr>
                </a:solidFill>
                <a:latin typeface="+mn-lt"/>
              </a:rPr>
              <a:t> all collections, crockery, earrings, vase, etc.</a:t>
            </a:r>
          </a:p>
          <a:p>
            <a:pPr marL="457200" indent="-457200">
              <a:buFont typeface="+mj-lt"/>
              <a:buAutoNum type="arabicPeriod"/>
            </a:pPr>
            <a:endParaRPr lang="en-US" sz="2400" dirty="0">
              <a:solidFill>
                <a:schemeClr val="accent4">
                  <a:lumMod val="50000"/>
                </a:schemeClr>
              </a:solidFill>
              <a:latin typeface="+mn-lt"/>
            </a:endParaRPr>
          </a:p>
          <a:p>
            <a:pPr marL="742950" indent="-742950">
              <a:buFont typeface="+mj-lt"/>
              <a:buAutoNum type="arabicPeriod"/>
            </a:pPr>
            <a:r>
              <a:rPr lang="en-US" sz="2400" dirty="0">
                <a:solidFill>
                  <a:schemeClr val="accent4">
                    <a:lumMod val="50000"/>
                  </a:schemeClr>
                </a:solidFill>
                <a:latin typeface="+mn-lt"/>
              </a:rPr>
              <a:t>Addition of categories, pages and custom link to the menus.</a:t>
            </a:r>
          </a:p>
          <a:p>
            <a:pPr marL="457200" indent="-457200">
              <a:buFont typeface="+mj-lt"/>
              <a:buAutoNum type="arabicPeriod"/>
            </a:pPr>
            <a:endParaRPr lang="en-US" sz="2400" dirty="0">
              <a:solidFill>
                <a:schemeClr val="accent4">
                  <a:lumMod val="50000"/>
                </a:schemeClr>
              </a:solidFill>
              <a:latin typeface="+mn-lt"/>
            </a:endParaRPr>
          </a:p>
          <a:p>
            <a:pPr marL="742950" indent="-742950">
              <a:buFont typeface="+mj-lt"/>
              <a:buAutoNum type="arabicPeriod"/>
            </a:pPr>
            <a:r>
              <a:rPr lang="en-US" sz="2400" dirty="0">
                <a:solidFill>
                  <a:schemeClr val="accent4">
                    <a:lumMod val="50000"/>
                  </a:schemeClr>
                </a:solidFill>
                <a:latin typeface="+mn-lt"/>
              </a:rPr>
              <a:t>Full width display pages for the display of products in the shop store.</a:t>
            </a:r>
          </a:p>
          <a:p>
            <a:pPr marL="457200" indent="-457200">
              <a:buFont typeface="+mj-lt"/>
              <a:buAutoNum type="arabicPeriod"/>
            </a:pPr>
            <a:endParaRPr lang="en-US" sz="2400" dirty="0">
              <a:solidFill>
                <a:schemeClr val="accent4">
                  <a:lumMod val="50000"/>
                </a:schemeClr>
              </a:solidFill>
              <a:latin typeface="+mn-lt"/>
            </a:endParaRPr>
          </a:p>
          <a:p>
            <a:pPr marL="457200" indent="-457200">
              <a:buFont typeface="+mj-lt"/>
              <a:buAutoNum type="arabicPeriod"/>
            </a:pPr>
            <a:r>
              <a:rPr lang="en-US" sz="2400" dirty="0">
                <a:solidFill>
                  <a:schemeClr val="accent4">
                    <a:lumMod val="50000"/>
                  </a:schemeClr>
                </a:solidFill>
                <a:latin typeface="+mn-lt"/>
              </a:rPr>
              <a:t>. Creation of pages such as shipping details, privacy &amp; policy and Terms &amp; Conditions for adding site links to the footer options.</a:t>
            </a:r>
          </a:p>
          <a:p>
            <a:pPr marL="742950" indent="-742950">
              <a:buAutoNum type="arabicPeriod"/>
            </a:pPr>
            <a:endParaRPr lang="en-US" dirty="0">
              <a:latin typeface="+mn-lt"/>
            </a:endParaRPr>
          </a:p>
          <a:p>
            <a:endParaRPr lang="en-US" i="0" dirty="0">
              <a:effectLst/>
              <a:latin typeface="-apple-system"/>
            </a:endParaRPr>
          </a:p>
          <a:p>
            <a:endParaRPr lang="en-US" i="0" dirty="0">
              <a:effectLst/>
              <a:latin typeface="-apple-system"/>
            </a:endParaRPr>
          </a:p>
          <a:p>
            <a:endParaRPr lang="en-US" dirty="0"/>
          </a:p>
        </p:txBody>
      </p:sp>
    </p:spTree>
    <p:extLst>
      <p:ext uri="{BB962C8B-B14F-4D97-AF65-F5344CB8AC3E}">
        <p14:creationId xmlns:p14="http://schemas.microsoft.com/office/powerpoint/2010/main" val="408332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A64A-7449-4F70-88DC-56B0580D510A}"/>
              </a:ext>
            </a:extLst>
          </p:cNvPr>
          <p:cNvSpPr>
            <a:spLocks noGrp="1"/>
          </p:cNvSpPr>
          <p:nvPr>
            <p:ph type="title"/>
          </p:nvPr>
        </p:nvSpPr>
        <p:spPr>
          <a:xfrm>
            <a:off x="848206" y="2342322"/>
            <a:ext cx="10018713" cy="1752599"/>
          </a:xfrm>
        </p:spPr>
        <p:txBody>
          <a:bodyPr/>
          <a:lstStyle/>
          <a:p>
            <a:r>
              <a:rPr lang="en-US" dirty="0"/>
              <a:t>Thank You</a:t>
            </a:r>
          </a:p>
        </p:txBody>
      </p:sp>
    </p:spTree>
    <p:extLst>
      <p:ext uri="{BB962C8B-B14F-4D97-AF65-F5344CB8AC3E}">
        <p14:creationId xmlns:p14="http://schemas.microsoft.com/office/powerpoint/2010/main" val="116700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1BA1-E4AD-4089-8F13-E41D00B57272}"/>
              </a:ext>
            </a:extLst>
          </p:cNvPr>
          <p:cNvSpPr>
            <a:spLocks noGrp="1"/>
          </p:cNvSpPr>
          <p:nvPr>
            <p:ph type="title"/>
          </p:nvPr>
        </p:nvSpPr>
        <p:spPr>
          <a:xfrm>
            <a:off x="2703512" y="565869"/>
            <a:ext cx="7341635" cy="583096"/>
          </a:xfrm>
        </p:spPr>
        <p:txBody>
          <a:bodyPr>
            <a:normAutofit/>
          </a:bodyPr>
          <a:lstStyle/>
          <a:p>
            <a:r>
              <a:rPr lang="en-US" sz="3200" u="sng" dirty="0"/>
              <a:t>Creation of Menus with </a:t>
            </a:r>
            <a:r>
              <a:rPr lang="en-US" sz="3200" u="sng" dirty="0" err="1"/>
              <a:t>wordpress</a:t>
            </a:r>
            <a:r>
              <a:rPr lang="en-US" sz="3200" u="sng" dirty="0"/>
              <a:t> only</a:t>
            </a:r>
            <a:endParaRPr lang="en-US" sz="3200" dirty="0"/>
          </a:p>
        </p:txBody>
      </p:sp>
      <p:pic>
        <p:nvPicPr>
          <p:cNvPr id="6" name="Content Placeholder 5">
            <a:extLst>
              <a:ext uri="{FF2B5EF4-FFF2-40B4-BE49-F238E27FC236}">
                <a16:creationId xmlns:a16="http://schemas.microsoft.com/office/drawing/2014/main" id="{A7F32C57-A2E9-4A69-91A4-581FA102E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158" y="2108358"/>
            <a:ext cx="6242050" cy="3509439"/>
          </a:xfrm>
        </p:spPr>
      </p:pic>
      <p:sp>
        <p:nvSpPr>
          <p:cNvPr id="4" name="Text Placeholder 3">
            <a:extLst>
              <a:ext uri="{FF2B5EF4-FFF2-40B4-BE49-F238E27FC236}">
                <a16:creationId xmlns:a16="http://schemas.microsoft.com/office/drawing/2014/main" id="{73A1F9DE-411C-4C00-A7EE-1BA5E44A6ABD}"/>
              </a:ext>
            </a:extLst>
          </p:cNvPr>
          <p:cNvSpPr>
            <a:spLocks noGrp="1"/>
          </p:cNvSpPr>
          <p:nvPr>
            <p:ph type="body" sz="half" idx="2"/>
          </p:nvPr>
        </p:nvSpPr>
        <p:spPr>
          <a:xfrm>
            <a:off x="6374329" y="1480931"/>
            <a:ext cx="4002191" cy="5893242"/>
          </a:xfrm>
        </p:spPr>
        <p:txBody>
          <a:bodyPr>
            <a:normAutofit fontScale="62500" lnSpcReduction="20000"/>
          </a:bodyPr>
          <a:lstStyle/>
          <a:p>
            <a:r>
              <a:rPr lang="en-US" sz="3200" dirty="0"/>
              <a:t>There are 5 menus:</a:t>
            </a:r>
          </a:p>
          <a:p>
            <a:pPr marL="0" indent="0">
              <a:buNone/>
            </a:pPr>
            <a:r>
              <a:rPr lang="en-US" sz="3200" dirty="0"/>
              <a:t>1)Home</a:t>
            </a:r>
          </a:p>
          <a:p>
            <a:pPr marL="0" indent="0">
              <a:buNone/>
            </a:pPr>
            <a:r>
              <a:rPr lang="en-US" sz="3200" dirty="0"/>
              <a:t>2)About</a:t>
            </a:r>
          </a:p>
          <a:p>
            <a:pPr marL="0" indent="0">
              <a:buNone/>
            </a:pPr>
            <a:r>
              <a:rPr lang="en-US" sz="3200" dirty="0"/>
              <a:t>3) Shop:</a:t>
            </a:r>
          </a:p>
          <a:p>
            <a:pPr marL="0" indent="0">
              <a:buNone/>
            </a:pPr>
            <a:r>
              <a:rPr lang="en-US" sz="3200" dirty="0"/>
              <a:t>All Collections</a:t>
            </a:r>
          </a:p>
          <a:p>
            <a:pPr marL="0" indent="0">
              <a:buNone/>
            </a:pPr>
            <a:r>
              <a:rPr lang="en-US" sz="3200" dirty="0">
                <a:latin typeface="+mn-lt"/>
              </a:rPr>
              <a:t>Christmas Sales</a:t>
            </a:r>
          </a:p>
          <a:p>
            <a:pPr marL="0" indent="0">
              <a:buNone/>
            </a:pPr>
            <a:r>
              <a:rPr lang="en-US" sz="3200" dirty="0">
                <a:latin typeface="+mn-lt"/>
              </a:rPr>
              <a:t>Face Masks</a:t>
            </a:r>
          </a:p>
          <a:p>
            <a:pPr marL="0" indent="0">
              <a:buNone/>
            </a:pPr>
            <a:r>
              <a:rPr lang="en-US" sz="3200" dirty="0">
                <a:latin typeface="+mn-lt"/>
              </a:rPr>
              <a:t>Personalized Gifts</a:t>
            </a:r>
          </a:p>
          <a:p>
            <a:pPr marL="0" indent="0">
              <a:buNone/>
            </a:pPr>
            <a:r>
              <a:rPr lang="en-US" sz="3200" dirty="0">
                <a:latin typeface="+mn-lt"/>
              </a:rPr>
              <a:t>Stockings</a:t>
            </a:r>
          </a:p>
          <a:p>
            <a:pPr marL="0" indent="0">
              <a:buNone/>
            </a:pPr>
            <a:r>
              <a:rPr lang="en-US" sz="3200" i="0" dirty="0">
                <a:effectLst/>
                <a:latin typeface="+mn-lt"/>
              </a:rPr>
              <a:t>Ceramic</a:t>
            </a:r>
            <a:br>
              <a:rPr lang="en-US" sz="3200" i="0" dirty="0">
                <a:effectLst/>
                <a:latin typeface="+mn-lt"/>
              </a:rPr>
            </a:br>
            <a:r>
              <a:rPr lang="en-US" sz="3200" i="0" dirty="0">
                <a:effectLst/>
                <a:latin typeface="+mn-lt"/>
              </a:rPr>
              <a:t>cute pieces</a:t>
            </a:r>
          </a:p>
          <a:p>
            <a:pPr marL="0" indent="0">
              <a:buNone/>
            </a:pPr>
            <a:r>
              <a:rPr lang="en-US" sz="3200" i="0" dirty="0">
                <a:effectLst/>
                <a:latin typeface="+mn-lt"/>
              </a:rPr>
              <a:t>Earrings</a:t>
            </a:r>
          </a:p>
          <a:p>
            <a:pPr marL="0" indent="0">
              <a:buNone/>
            </a:pPr>
            <a:r>
              <a:rPr lang="en-US" sz="3200" i="0" dirty="0">
                <a:effectLst/>
                <a:latin typeface="+mn-lt"/>
              </a:rPr>
              <a:t>Ceramic</a:t>
            </a:r>
            <a:br>
              <a:rPr lang="en-US" sz="3200" i="0" dirty="0">
                <a:effectLst/>
                <a:latin typeface="+mn-lt"/>
              </a:rPr>
            </a:br>
            <a:r>
              <a:rPr lang="en-US" sz="3200" i="0" dirty="0">
                <a:effectLst/>
                <a:latin typeface="+mn-lt"/>
              </a:rPr>
              <a:t>&amp; Clay Earrings</a:t>
            </a:r>
          </a:p>
          <a:p>
            <a:pPr marL="0" indent="0">
              <a:buNone/>
            </a:pPr>
            <a:r>
              <a:rPr lang="en-US" sz="3200" i="0" dirty="0">
                <a:effectLst/>
                <a:latin typeface="+mn-lt"/>
              </a:rPr>
              <a:t> vase &amp; crockery.</a:t>
            </a:r>
            <a:endParaRPr lang="en-US" sz="3200" dirty="0"/>
          </a:p>
          <a:p>
            <a:pPr marL="0" indent="0" algn="l">
              <a:buNone/>
            </a:pPr>
            <a:endParaRPr lang="en-US" sz="2400" dirty="0"/>
          </a:p>
          <a:p>
            <a:pPr marL="0" indent="0" algn="l">
              <a:buNone/>
            </a:pPr>
            <a:endParaRPr lang="en-US" sz="2400" dirty="0"/>
          </a:p>
          <a:p>
            <a:endParaRPr lang="en-US" dirty="0"/>
          </a:p>
        </p:txBody>
      </p:sp>
      <p:sp>
        <p:nvSpPr>
          <p:cNvPr id="5" name="Text Placeholder 3">
            <a:extLst>
              <a:ext uri="{FF2B5EF4-FFF2-40B4-BE49-F238E27FC236}">
                <a16:creationId xmlns:a16="http://schemas.microsoft.com/office/drawing/2014/main" id="{31C3C9C7-7DE1-4211-87C8-AFCBFBF91294}"/>
              </a:ext>
            </a:extLst>
          </p:cNvPr>
          <p:cNvSpPr txBox="1">
            <a:spLocks/>
          </p:cNvSpPr>
          <p:nvPr/>
        </p:nvSpPr>
        <p:spPr>
          <a:xfrm>
            <a:off x="9541564" y="1171495"/>
            <a:ext cx="2299321" cy="6318634"/>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r>
              <a:rPr lang="en-US" sz="2000" dirty="0"/>
              <a:t>4) Contact</a:t>
            </a:r>
          </a:p>
          <a:p>
            <a:r>
              <a:rPr lang="en-US" sz="2000" dirty="0"/>
              <a:t>5) My account:</a:t>
            </a:r>
          </a:p>
          <a:p>
            <a:r>
              <a:rPr lang="en-US" sz="2000" dirty="0"/>
              <a:t>My account</a:t>
            </a:r>
          </a:p>
          <a:p>
            <a:r>
              <a:rPr lang="en-US" sz="2000" dirty="0"/>
              <a:t>Cart </a:t>
            </a:r>
          </a:p>
          <a:p>
            <a:r>
              <a:rPr lang="en-US" sz="2000" dirty="0"/>
              <a:t>Wishlist</a:t>
            </a:r>
          </a:p>
          <a:p>
            <a:pPr algn="l"/>
            <a:endParaRPr lang="en-US" sz="2400" dirty="0"/>
          </a:p>
          <a:p>
            <a:pPr algn="l"/>
            <a:endParaRPr lang="en-US" sz="2400" dirty="0"/>
          </a:p>
          <a:p>
            <a:endParaRPr lang="en-US" dirty="0"/>
          </a:p>
        </p:txBody>
      </p:sp>
    </p:spTree>
    <p:extLst>
      <p:ext uri="{BB962C8B-B14F-4D97-AF65-F5344CB8AC3E}">
        <p14:creationId xmlns:p14="http://schemas.microsoft.com/office/powerpoint/2010/main" val="94991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0A0F-09AA-4B50-8942-182BE17B8412}"/>
              </a:ext>
            </a:extLst>
          </p:cNvPr>
          <p:cNvSpPr>
            <a:spLocks noGrp="1"/>
          </p:cNvSpPr>
          <p:nvPr>
            <p:ph type="title"/>
          </p:nvPr>
        </p:nvSpPr>
        <p:spPr>
          <a:xfrm>
            <a:off x="2470770" y="629478"/>
            <a:ext cx="7250460" cy="712303"/>
          </a:xfrm>
        </p:spPr>
        <p:txBody>
          <a:bodyPr/>
          <a:lstStyle/>
          <a:p>
            <a:r>
              <a:rPr lang="en-US" u="sng" dirty="0"/>
              <a:t>Use of Widgets with Elementor </a:t>
            </a:r>
            <a:r>
              <a:rPr lang="en-US" dirty="0"/>
              <a:t>:</a:t>
            </a:r>
          </a:p>
        </p:txBody>
      </p:sp>
      <p:sp>
        <p:nvSpPr>
          <p:cNvPr id="6" name="Text Placeholder 5">
            <a:extLst>
              <a:ext uri="{FF2B5EF4-FFF2-40B4-BE49-F238E27FC236}">
                <a16:creationId xmlns:a16="http://schemas.microsoft.com/office/drawing/2014/main" id="{51954D7E-F37F-4BA5-A9E3-16C2D9909F07}"/>
              </a:ext>
            </a:extLst>
          </p:cNvPr>
          <p:cNvSpPr>
            <a:spLocks noGrp="1"/>
          </p:cNvSpPr>
          <p:nvPr>
            <p:ph type="body" sz="half" idx="2"/>
          </p:nvPr>
        </p:nvSpPr>
        <p:spPr>
          <a:xfrm>
            <a:off x="6798367" y="1272209"/>
            <a:ext cx="2610678" cy="4956313"/>
          </a:xfrm>
        </p:spPr>
        <p:txBody>
          <a:bodyPr/>
          <a:lstStyle/>
          <a:p>
            <a:r>
              <a:rPr lang="en-US" dirty="0"/>
              <a:t>7. Image Gallery</a:t>
            </a:r>
          </a:p>
          <a:p>
            <a:r>
              <a:rPr lang="en-US" dirty="0"/>
              <a:t>8. Icon List</a:t>
            </a:r>
          </a:p>
          <a:p>
            <a:r>
              <a:rPr lang="en-US" dirty="0"/>
              <a:t>9. Title</a:t>
            </a:r>
          </a:p>
          <a:p>
            <a:r>
              <a:rPr lang="en-US" dirty="0"/>
              <a:t>10. Text Editor</a:t>
            </a:r>
          </a:p>
          <a:p>
            <a:r>
              <a:rPr lang="en-US" dirty="0"/>
              <a:t>11. Testimonial</a:t>
            </a:r>
          </a:p>
          <a:p>
            <a:r>
              <a:rPr lang="en-US" dirty="0"/>
              <a:t>12. Image Box</a:t>
            </a:r>
          </a:p>
          <a:p>
            <a:r>
              <a:rPr lang="en-US" dirty="0"/>
              <a:t>13. Image</a:t>
            </a:r>
          </a:p>
        </p:txBody>
      </p:sp>
      <p:sp>
        <p:nvSpPr>
          <p:cNvPr id="8" name="Text Placeholder 5">
            <a:extLst>
              <a:ext uri="{FF2B5EF4-FFF2-40B4-BE49-F238E27FC236}">
                <a16:creationId xmlns:a16="http://schemas.microsoft.com/office/drawing/2014/main" id="{99E3DE2A-7E84-4838-98D5-E9C2244C2EC5}"/>
              </a:ext>
            </a:extLst>
          </p:cNvPr>
          <p:cNvSpPr txBox="1">
            <a:spLocks/>
          </p:cNvSpPr>
          <p:nvPr/>
        </p:nvSpPr>
        <p:spPr>
          <a:xfrm>
            <a:off x="2352263" y="1272208"/>
            <a:ext cx="2610678" cy="4956313"/>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r>
              <a:rPr lang="en-US" dirty="0"/>
              <a:t>1.Shortcode</a:t>
            </a:r>
          </a:p>
          <a:p>
            <a:r>
              <a:rPr lang="en-US" dirty="0"/>
              <a:t>2. Inner Section</a:t>
            </a:r>
          </a:p>
          <a:p>
            <a:r>
              <a:rPr lang="en-US" dirty="0"/>
              <a:t>3.Button</a:t>
            </a:r>
          </a:p>
          <a:p>
            <a:r>
              <a:rPr lang="en-US" dirty="0"/>
              <a:t>4. Video</a:t>
            </a:r>
          </a:p>
          <a:p>
            <a:r>
              <a:rPr lang="en-US" dirty="0"/>
              <a:t>5. Rating</a:t>
            </a:r>
          </a:p>
          <a:p>
            <a:r>
              <a:rPr lang="en-US" dirty="0"/>
              <a:t>6. Flip Box</a:t>
            </a:r>
          </a:p>
        </p:txBody>
      </p:sp>
    </p:spTree>
    <p:extLst>
      <p:ext uri="{BB962C8B-B14F-4D97-AF65-F5344CB8AC3E}">
        <p14:creationId xmlns:p14="http://schemas.microsoft.com/office/powerpoint/2010/main" val="248064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21A6-C312-4F36-A660-BB564A6E474C}"/>
              </a:ext>
            </a:extLst>
          </p:cNvPr>
          <p:cNvSpPr>
            <a:spLocks noGrp="1"/>
          </p:cNvSpPr>
          <p:nvPr>
            <p:ph type="title"/>
          </p:nvPr>
        </p:nvSpPr>
        <p:spPr>
          <a:xfrm>
            <a:off x="2027650" y="326334"/>
            <a:ext cx="8786123" cy="879614"/>
          </a:xfrm>
        </p:spPr>
        <p:txBody>
          <a:bodyPr>
            <a:normAutofit/>
          </a:bodyPr>
          <a:lstStyle/>
          <a:p>
            <a:r>
              <a:rPr lang="en-US" sz="3200" u="sng" dirty="0"/>
              <a:t>More than five different kind of post blocks used:</a:t>
            </a:r>
          </a:p>
        </p:txBody>
      </p:sp>
      <p:pic>
        <p:nvPicPr>
          <p:cNvPr id="7" name="Picture 6">
            <a:extLst>
              <a:ext uri="{FF2B5EF4-FFF2-40B4-BE49-F238E27FC236}">
                <a16:creationId xmlns:a16="http://schemas.microsoft.com/office/drawing/2014/main" id="{3486E936-CCB2-4C7A-9089-DA9D4C331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009"/>
            <a:ext cx="6317006" cy="3551582"/>
          </a:xfrm>
          <a:prstGeom prst="rect">
            <a:avLst/>
          </a:prstGeom>
        </p:spPr>
      </p:pic>
      <p:pic>
        <p:nvPicPr>
          <p:cNvPr id="9" name="Picture 8">
            <a:extLst>
              <a:ext uri="{FF2B5EF4-FFF2-40B4-BE49-F238E27FC236}">
                <a16:creationId xmlns:a16="http://schemas.microsoft.com/office/drawing/2014/main" id="{9BF16742-9C68-4A12-AB85-EA668A455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21" y="1958009"/>
            <a:ext cx="5801379" cy="3551582"/>
          </a:xfrm>
          <a:prstGeom prst="rect">
            <a:avLst/>
          </a:prstGeom>
        </p:spPr>
      </p:pic>
    </p:spTree>
    <p:extLst>
      <p:ext uri="{BB962C8B-B14F-4D97-AF65-F5344CB8AC3E}">
        <p14:creationId xmlns:p14="http://schemas.microsoft.com/office/powerpoint/2010/main" val="327687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1ED9-3A03-430D-ACBD-F77F294FC04D}"/>
              </a:ext>
            </a:extLst>
          </p:cNvPr>
          <p:cNvSpPr>
            <a:spLocks noGrp="1"/>
          </p:cNvSpPr>
          <p:nvPr>
            <p:ph type="title"/>
          </p:nvPr>
        </p:nvSpPr>
        <p:spPr>
          <a:xfrm>
            <a:off x="1086679" y="235227"/>
            <a:ext cx="10310328" cy="665922"/>
          </a:xfrm>
        </p:spPr>
        <p:txBody>
          <a:bodyPr>
            <a:normAutofit fontScale="90000"/>
          </a:bodyPr>
          <a:lstStyle/>
          <a:p>
            <a:r>
              <a:rPr lang="en-US" u="sng" dirty="0"/>
              <a:t>More than five different kind of post blocks used:</a:t>
            </a:r>
          </a:p>
        </p:txBody>
      </p:sp>
      <p:pic>
        <p:nvPicPr>
          <p:cNvPr id="4" name="Picture 3">
            <a:extLst>
              <a:ext uri="{FF2B5EF4-FFF2-40B4-BE49-F238E27FC236}">
                <a16:creationId xmlns:a16="http://schemas.microsoft.com/office/drawing/2014/main" id="{947EB8BF-5B3B-4460-BA1D-B4C8BAF84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747"/>
            <a:ext cx="5798446" cy="3364377"/>
          </a:xfrm>
          <a:prstGeom prst="rect">
            <a:avLst/>
          </a:prstGeom>
        </p:spPr>
      </p:pic>
      <p:pic>
        <p:nvPicPr>
          <p:cNvPr id="8" name="Picture 7">
            <a:extLst>
              <a:ext uri="{FF2B5EF4-FFF2-40B4-BE49-F238E27FC236}">
                <a16:creationId xmlns:a16="http://schemas.microsoft.com/office/drawing/2014/main" id="{DBABD980-1968-47A1-99BC-D6681E603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773" y="1510748"/>
            <a:ext cx="5984037" cy="3364378"/>
          </a:xfrm>
          <a:prstGeom prst="rect">
            <a:avLst/>
          </a:prstGeom>
        </p:spPr>
      </p:pic>
    </p:spTree>
    <p:extLst>
      <p:ext uri="{BB962C8B-B14F-4D97-AF65-F5344CB8AC3E}">
        <p14:creationId xmlns:p14="http://schemas.microsoft.com/office/powerpoint/2010/main" val="2814400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5A9D-2098-4D2E-8404-A448F0A39C30}"/>
              </a:ext>
            </a:extLst>
          </p:cNvPr>
          <p:cNvSpPr>
            <a:spLocks noGrp="1"/>
          </p:cNvSpPr>
          <p:nvPr>
            <p:ph type="title"/>
          </p:nvPr>
        </p:nvSpPr>
        <p:spPr>
          <a:xfrm>
            <a:off x="887896" y="381001"/>
            <a:ext cx="10747650" cy="997226"/>
          </a:xfrm>
        </p:spPr>
        <p:txBody>
          <a:bodyPr/>
          <a:lstStyle/>
          <a:p>
            <a:r>
              <a:rPr lang="en-US" u="sng" dirty="0"/>
              <a:t>More than five different kind of post blocks used:</a:t>
            </a:r>
          </a:p>
        </p:txBody>
      </p:sp>
      <p:pic>
        <p:nvPicPr>
          <p:cNvPr id="4" name="Picture 3">
            <a:extLst>
              <a:ext uri="{FF2B5EF4-FFF2-40B4-BE49-F238E27FC236}">
                <a16:creationId xmlns:a16="http://schemas.microsoft.com/office/drawing/2014/main" id="{D7537242-BF38-45F7-861F-DF5470487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657"/>
            <a:ext cx="5819180" cy="3375172"/>
          </a:xfrm>
          <a:prstGeom prst="rect">
            <a:avLst/>
          </a:prstGeom>
        </p:spPr>
      </p:pic>
      <p:pic>
        <p:nvPicPr>
          <p:cNvPr id="6" name="Picture 5">
            <a:extLst>
              <a:ext uri="{FF2B5EF4-FFF2-40B4-BE49-F238E27FC236}">
                <a16:creationId xmlns:a16="http://schemas.microsoft.com/office/drawing/2014/main" id="{BC4768C4-096C-4C9B-880B-D59D0716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65" y="1896657"/>
            <a:ext cx="6003235" cy="3375172"/>
          </a:xfrm>
          <a:prstGeom prst="rect">
            <a:avLst/>
          </a:prstGeom>
        </p:spPr>
      </p:pic>
    </p:spTree>
    <p:extLst>
      <p:ext uri="{BB962C8B-B14F-4D97-AF65-F5344CB8AC3E}">
        <p14:creationId xmlns:p14="http://schemas.microsoft.com/office/powerpoint/2010/main" val="255493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5253-4397-4C2C-AA00-17B1A743C696}"/>
              </a:ext>
            </a:extLst>
          </p:cNvPr>
          <p:cNvSpPr>
            <a:spLocks noGrp="1"/>
          </p:cNvSpPr>
          <p:nvPr>
            <p:ph type="title"/>
          </p:nvPr>
        </p:nvSpPr>
        <p:spPr>
          <a:xfrm>
            <a:off x="1205879" y="92766"/>
            <a:ext cx="10734398" cy="1152939"/>
          </a:xfrm>
        </p:spPr>
        <p:txBody>
          <a:bodyPr/>
          <a:lstStyle/>
          <a:p>
            <a:r>
              <a:rPr kumimoji="0" lang="en-US" sz="4000" b="0" i="0" u="sng" strike="noStrike" kern="1200" cap="none" spc="0" normalizeH="0" baseline="0" noProof="0" dirty="0">
                <a:ln w="3175" cmpd="sng">
                  <a:noFill/>
                </a:ln>
                <a:solidFill>
                  <a:prstClr val="black"/>
                </a:solidFill>
                <a:effectLst/>
                <a:uLnTx/>
                <a:uFillTx/>
                <a:latin typeface="Corbel" panose="020B0503020204020204"/>
                <a:ea typeface="+mj-ea"/>
                <a:cs typeface="+mj-cs"/>
              </a:rPr>
              <a:t>More than five different kind of post blocks used:</a:t>
            </a:r>
            <a:endParaRPr lang="en-US" u="sng" dirty="0"/>
          </a:p>
        </p:txBody>
      </p:sp>
      <p:pic>
        <p:nvPicPr>
          <p:cNvPr id="4" name="Picture 3">
            <a:extLst>
              <a:ext uri="{FF2B5EF4-FFF2-40B4-BE49-F238E27FC236}">
                <a16:creationId xmlns:a16="http://schemas.microsoft.com/office/drawing/2014/main" id="{10FEE241-43BC-496F-8485-4EBD0F6B6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7"/>
            <a:ext cx="5791200" cy="3524186"/>
          </a:xfrm>
          <a:prstGeom prst="rect">
            <a:avLst/>
          </a:prstGeom>
        </p:spPr>
      </p:pic>
      <p:pic>
        <p:nvPicPr>
          <p:cNvPr id="6" name="Picture 5">
            <a:extLst>
              <a:ext uri="{FF2B5EF4-FFF2-40B4-BE49-F238E27FC236}">
                <a16:creationId xmlns:a16="http://schemas.microsoft.com/office/drawing/2014/main" id="{07D8F342-7F25-4E9A-A203-34E15A98E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523" y="1628807"/>
            <a:ext cx="5963477" cy="3524186"/>
          </a:xfrm>
          <a:prstGeom prst="rect">
            <a:avLst/>
          </a:prstGeom>
        </p:spPr>
      </p:pic>
    </p:spTree>
    <p:extLst>
      <p:ext uri="{BB962C8B-B14F-4D97-AF65-F5344CB8AC3E}">
        <p14:creationId xmlns:p14="http://schemas.microsoft.com/office/powerpoint/2010/main" val="751151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1016</TotalTime>
  <Words>728</Words>
  <Application>Microsoft Office PowerPoint</Application>
  <PresentationFormat>Widescreen</PresentationFormat>
  <Paragraphs>85</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Agency FB</vt:lpstr>
      <vt:lpstr>-apple-system</vt:lpstr>
      <vt:lpstr>Arial</vt:lpstr>
      <vt:lpstr>Arial</vt:lpstr>
      <vt:lpstr>Corbel</vt:lpstr>
      <vt:lpstr>Roboto</vt:lpstr>
      <vt:lpstr>Times New Roman</vt:lpstr>
      <vt:lpstr>Parallax</vt:lpstr>
      <vt:lpstr> Craft n’ Creations- Craftiness is Happiness  </vt:lpstr>
      <vt:lpstr>About the website:  It’s an e-commerce website for the selling of handmade artifacts.  Home page:  </vt:lpstr>
      <vt:lpstr>Footer with Elementor:</vt:lpstr>
      <vt:lpstr>Creation of Menus with wordpress only</vt:lpstr>
      <vt:lpstr>Use of Widgets with Elementor :</vt:lpstr>
      <vt:lpstr>More than five different kind of post blocks used:</vt:lpstr>
      <vt:lpstr>More than five different kind of post blocks used:</vt:lpstr>
      <vt:lpstr>More than five different kind of post blocks used:</vt:lpstr>
      <vt:lpstr>More than five different kind of post blocks used:</vt:lpstr>
      <vt:lpstr>Application of Twenty-Nineteen Theme </vt:lpstr>
      <vt:lpstr>Anti-spam and security mechanisms via use of  anti-spam plugin (e.g., Akismet)        </vt:lpstr>
      <vt:lpstr>Analytic mechanisms via use of Analytic plugin i.e Google plugin </vt:lpstr>
      <vt:lpstr>Analytic mechanisms via use of Analytic plugin i.e Google plugin. </vt:lpstr>
      <vt:lpstr>Use PublishPress plugin for editorial workflow support of multiple authors:</vt:lpstr>
      <vt:lpstr>SEO mechanisms via SEO plugin (e.g., YOAST SEO)</vt:lpstr>
      <vt:lpstr>Basic form functionalities via form plugin (e.g.,WP Forms for contact and emailing)        </vt:lpstr>
      <vt:lpstr>Speed up web using caching mechanisms (e.g., W3 Total Cache)        </vt:lpstr>
      <vt:lpstr>Adding SSL</vt:lpstr>
      <vt:lpstr>Application of Hosting is MinetHost i.e. https://minethost.com/</vt:lpstr>
      <vt:lpstr>Creation of liveSupport plugin widget i.e. TAWK-TO-CHAT-WIDGET </vt:lpstr>
      <vt:lpstr>Creation of liveSupport plugin widget i.e. TAWK-TO-CHAT-WIDGET("TAWK-TO-CHAT-WIDGET.PHP“)</vt:lpstr>
      <vt:lpstr>Creation of liveSupport plugin widget i.e. TAWK-TO-CHAT-WIDGET tawk.to is a free live chat app that allows monitoring and chatting with visitors on website or from a free customizable page.  The widget code is received  from the twak.to website as Craft &amp; Creations site was added as the poperty for the use of the widget. The code was used with other php code for the functioning of the plugin and also the dashboard for CNC website from the tawk.to website . </vt:lpstr>
      <vt:lpstr>Creation of liveSupport plugin widget i.e. TAWK-TO-CHAT-WIDGET ( Dashboard from the twak.to website)</vt:lpstr>
      <vt:lpstr>Creation of liveSupport plugin widget i.e. TAWK-TO-CHAT-WIDGET </vt:lpstr>
      <vt:lpstr>WooComerce sets up the Shop Store where products created with the help of woocommerce plugin</vt:lpstr>
      <vt:lpstr>PowerPoint Presentation</vt:lpstr>
      <vt:lpstr>PowerPoint Presentation</vt:lpstr>
      <vt:lpstr>Management of my account, cart &amp; wishlist with WooCommerce</vt:lpstr>
      <vt:lpstr>Product Categories </vt:lpstr>
      <vt:lpstr>Product Categories </vt:lpstr>
      <vt:lpstr>Menus</vt:lpstr>
      <vt:lpstr>Permalink Settings </vt:lpstr>
      <vt:lpstr>Permalink Settings</vt:lpstr>
      <vt:lpstr>Permalink Settings</vt:lpstr>
      <vt:lpstr>Tags</vt:lpstr>
      <vt:lpstr>Changes from Midterm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&amp; Creations</dc:title>
  <dc:creator>win 10</dc:creator>
  <cp:lastModifiedBy>win 10</cp:lastModifiedBy>
  <cp:revision>51</cp:revision>
  <dcterms:created xsi:type="dcterms:W3CDTF">2021-01-28T04:07:49Z</dcterms:created>
  <dcterms:modified xsi:type="dcterms:W3CDTF">2021-02-02T17:21:29Z</dcterms:modified>
</cp:coreProperties>
</file>